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72" r:id="rId3"/>
  </p:sldMasterIdLst>
  <p:notesMasterIdLst>
    <p:notesMasterId r:id="rId28"/>
  </p:notesMasterIdLst>
  <p:sldIdLst>
    <p:sldId id="416" r:id="rId4"/>
    <p:sldId id="411" r:id="rId5"/>
    <p:sldId id="412" r:id="rId6"/>
    <p:sldId id="414" r:id="rId7"/>
    <p:sldId id="415" r:id="rId8"/>
    <p:sldId id="424" r:id="rId9"/>
    <p:sldId id="425" r:id="rId10"/>
    <p:sldId id="426" r:id="rId11"/>
    <p:sldId id="427" r:id="rId12"/>
    <p:sldId id="256" r:id="rId13"/>
    <p:sldId id="343" r:id="rId14"/>
    <p:sldId id="344" r:id="rId15"/>
    <p:sldId id="346" r:id="rId16"/>
    <p:sldId id="347" r:id="rId17"/>
    <p:sldId id="257" r:id="rId18"/>
    <p:sldId id="345" r:id="rId19"/>
    <p:sldId id="408" r:id="rId20"/>
    <p:sldId id="409" r:id="rId21"/>
    <p:sldId id="410" r:id="rId22"/>
    <p:sldId id="420" r:id="rId23"/>
    <p:sldId id="422" r:id="rId24"/>
    <p:sldId id="421" r:id="rId25"/>
    <p:sldId id="423" r:id="rId26"/>
    <p:sldId id="41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02" y="180"/>
      </p:cViewPr>
      <p:guideLst/>
    </p:cSldViewPr>
  </p:slideViewPr>
  <p:notesTextViewPr>
    <p:cViewPr>
      <p:scale>
        <a:sx n="1" d="1"/>
        <a:sy n="1" d="1"/>
      </p:scale>
      <p:origin x="0" y="0"/>
    </p:cViewPr>
  </p:notesTextViewPr>
  <p:sorterViewPr>
    <p:cViewPr>
      <p:scale>
        <a:sx n="100" d="100"/>
        <a:sy n="100" d="100"/>
      </p:scale>
      <p:origin x="0" y="-4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8AB3C-9FDA-4208-8780-DDDD3B3D0A3D}"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9345A-25AA-455E-AB54-518778107212}" type="slidenum">
              <a:rPr lang="en-US" smtClean="0"/>
              <a:t>‹#›</a:t>
            </a:fld>
            <a:endParaRPr lang="en-US"/>
          </a:p>
        </p:txBody>
      </p:sp>
    </p:spTree>
    <p:extLst>
      <p:ext uri="{BB962C8B-B14F-4D97-AF65-F5344CB8AC3E}">
        <p14:creationId xmlns:p14="http://schemas.microsoft.com/office/powerpoint/2010/main" val="2730081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35CC0-C8FA-1942-9EE4-E2B2CF8AA9E8}" type="slidenum">
              <a:rPr lang="en-US" smtClean="0"/>
              <a:pPr/>
              <a:t>1</a:t>
            </a:fld>
            <a:endParaRPr lang="en-US"/>
          </a:p>
        </p:txBody>
      </p:sp>
    </p:spTree>
    <p:extLst>
      <p:ext uri="{BB962C8B-B14F-4D97-AF65-F5344CB8AC3E}">
        <p14:creationId xmlns:p14="http://schemas.microsoft.com/office/powerpoint/2010/main" val="51991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803" rtl="0" eaLnBrk="1" fontAlgn="auto" latinLnBrk="0" hangingPunct="1">
              <a:lnSpc>
                <a:spcPct val="100000"/>
              </a:lnSpc>
              <a:spcBef>
                <a:spcPts val="0"/>
              </a:spcBef>
              <a:spcAft>
                <a:spcPts val="0"/>
              </a:spcAft>
              <a:buClrTx/>
              <a:buSzTx/>
              <a:buFontTx/>
              <a:buNone/>
              <a:tabLst/>
              <a:defRPr/>
            </a:pPr>
            <a:r>
              <a:rPr lang="en-US" dirty="0"/>
              <a:t>The Public Broadcasting Act outlines how CPB distributes its funds and how the appropriation from Congress is allocated. This chart shows that allocation. This year, CPB’s federal appropriation is $445 million. No more than 5% goes to CPB operations; no less than 6% goes to system support to pay for things such as music rights for stations. Of the remaining 89%, 75% goes to television for CSG and programming and 25% goes to radio for CSG and programming. The area circled in red shows the funding available for Radio CSGs. As you know, there is a restricted portion and an unrestricted portion of the funds. Unrestricted funds can be used for general operations of the station, as defined in the Radio CSG general provisions, and the unrestricted portion must be used for production or acquisition of national programming. This year, the Radio CSG program will distribute about $93 million in funds. </a:t>
            </a:r>
          </a:p>
          <a:p>
            <a:pPr defTabSz="922803">
              <a:defRPr/>
            </a:pPr>
            <a:endParaRPr lang="en-US" dirty="0"/>
          </a:p>
        </p:txBody>
      </p:sp>
      <p:sp>
        <p:nvSpPr>
          <p:cNvPr id="4" name="Slide Number Placeholder 3"/>
          <p:cNvSpPr>
            <a:spLocks noGrp="1"/>
          </p:cNvSpPr>
          <p:nvPr>
            <p:ph type="sldNum" sz="quarter" idx="10"/>
          </p:nvPr>
        </p:nvSpPr>
        <p:spPr/>
        <p:txBody>
          <a:bodyPr/>
          <a:lstStyle/>
          <a:p>
            <a:pPr marL="0" marR="0" lvl="0" indent="0" algn="r" defTabSz="922803" rtl="0" eaLnBrk="1" fontAlgn="auto" latinLnBrk="0" hangingPunct="1">
              <a:lnSpc>
                <a:spcPct val="100000"/>
              </a:lnSpc>
              <a:spcBef>
                <a:spcPts val="0"/>
              </a:spcBef>
              <a:spcAft>
                <a:spcPts val="0"/>
              </a:spcAft>
              <a:buClrTx/>
              <a:buSzTx/>
              <a:buFontTx/>
              <a:buNone/>
              <a:tabLst/>
              <a:defRPr/>
            </a:pPr>
            <a:fld id="{35827628-4EA2-4A4E-A5DE-D5F310834F0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80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1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803" rtl="0" eaLnBrk="1" fontAlgn="auto" latinLnBrk="0" hangingPunct="1">
              <a:lnSpc>
                <a:spcPct val="100000"/>
              </a:lnSpc>
              <a:spcBef>
                <a:spcPts val="0"/>
              </a:spcBef>
              <a:spcAft>
                <a:spcPts val="0"/>
              </a:spcAft>
              <a:buClrTx/>
              <a:buSzTx/>
              <a:buFontTx/>
              <a:buNone/>
              <a:tabLst/>
              <a:defRPr/>
            </a:pPr>
            <a:r>
              <a:rPr lang="en-US" dirty="0"/>
              <a:t>The Public Broadcasting Act outlines how CPB distributes its funds and how the appropriation from Congress is allocated. This chart shows that allocation. This year, CPB’s federal appropriation is $445 million. No more than 5% goes to CPB operations; no less than 6% goes to system support to pay for things such as music rights for stations. Of the remaining 89%, 75% goes to television for CSG and programming and 25% goes to radio for CSG and programming. The area circled in red shows the funding available for Radio CSGs. As you know, there is a restricted portion and an unrestricted portion of the funds. Unrestricted funds can be used for general operations of the station, as defined in the Radio CSG general provisions, and the unrestricted portion must be used for production or acquisition of national programming. This year, the Radio CSG program will distribute about $93 million in funds. </a:t>
            </a:r>
          </a:p>
          <a:p>
            <a:pPr defTabSz="922803">
              <a:defRPr/>
            </a:pPr>
            <a:endParaRPr lang="en-US" dirty="0"/>
          </a:p>
        </p:txBody>
      </p:sp>
      <p:sp>
        <p:nvSpPr>
          <p:cNvPr id="4" name="Slide Number Placeholder 3"/>
          <p:cNvSpPr>
            <a:spLocks noGrp="1"/>
          </p:cNvSpPr>
          <p:nvPr>
            <p:ph type="sldNum" sz="quarter" idx="10"/>
          </p:nvPr>
        </p:nvSpPr>
        <p:spPr/>
        <p:txBody>
          <a:bodyPr/>
          <a:lstStyle/>
          <a:p>
            <a:pPr marL="0" marR="0" lvl="0" indent="0" algn="r" defTabSz="922803" rtl="0" eaLnBrk="1" fontAlgn="auto" latinLnBrk="0" hangingPunct="1">
              <a:lnSpc>
                <a:spcPct val="100000"/>
              </a:lnSpc>
              <a:spcBef>
                <a:spcPts val="0"/>
              </a:spcBef>
              <a:spcAft>
                <a:spcPts val="0"/>
              </a:spcAft>
              <a:buClrTx/>
              <a:buSzTx/>
              <a:buFontTx/>
              <a:buNone/>
              <a:tabLst/>
              <a:defRPr/>
            </a:pPr>
            <a:fld id="{35827628-4EA2-4A4E-A5DE-D5F310834F0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80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0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803" rtl="0" eaLnBrk="1" fontAlgn="auto" latinLnBrk="0" hangingPunct="1">
              <a:lnSpc>
                <a:spcPct val="100000"/>
              </a:lnSpc>
              <a:spcBef>
                <a:spcPts val="0"/>
              </a:spcBef>
              <a:spcAft>
                <a:spcPts val="0"/>
              </a:spcAft>
              <a:buClrTx/>
              <a:buSzTx/>
              <a:buFontTx/>
              <a:buNone/>
              <a:tabLst/>
              <a:defRPr/>
            </a:pPr>
            <a:r>
              <a:rPr lang="en-US" dirty="0"/>
              <a:t>The Public Broadcasting Act outlines how CPB distributes its funds and how the appropriation from Congress is allocated. This chart shows that allocation. This year, CPB’s federal appropriation is $445 million. No more than 5% goes to CPB operations; no less than 6% goes to system support to pay for things such as music rights for stations. Of the remaining 89%, 75% goes to television for CSG and programming and 25% goes to radio for CSG and programming. The area circled in red shows the funding available for Radio CSGs. As you know, there is a restricted portion and an unrestricted portion of the funds. Unrestricted funds can be used for general operations of the station, as defined in the Radio CSG general provisions, and the unrestricted portion must be used for production or acquisition of national programming. This year, the Radio CSG program will distribute about $93 million in funds. </a:t>
            </a:r>
          </a:p>
          <a:p>
            <a:pPr defTabSz="922803">
              <a:defRPr/>
            </a:pPr>
            <a:endParaRPr lang="en-US" dirty="0"/>
          </a:p>
        </p:txBody>
      </p:sp>
      <p:sp>
        <p:nvSpPr>
          <p:cNvPr id="4" name="Slide Number Placeholder 3"/>
          <p:cNvSpPr>
            <a:spLocks noGrp="1"/>
          </p:cNvSpPr>
          <p:nvPr>
            <p:ph type="sldNum" sz="quarter" idx="10"/>
          </p:nvPr>
        </p:nvSpPr>
        <p:spPr/>
        <p:txBody>
          <a:bodyPr/>
          <a:lstStyle/>
          <a:p>
            <a:pPr marL="0" marR="0" lvl="0" indent="0" algn="r" defTabSz="922803" rtl="0" eaLnBrk="1" fontAlgn="auto" latinLnBrk="0" hangingPunct="1">
              <a:lnSpc>
                <a:spcPct val="100000"/>
              </a:lnSpc>
              <a:spcBef>
                <a:spcPts val="0"/>
              </a:spcBef>
              <a:spcAft>
                <a:spcPts val="0"/>
              </a:spcAft>
              <a:buClrTx/>
              <a:buSzTx/>
              <a:buFontTx/>
              <a:buNone/>
              <a:tabLst/>
              <a:defRPr/>
            </a:pPr>
            <a:fld id="{35827628-4EA2-4A4E-A5DE-D5F310834F0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80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76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803" rtl="0" eaLnBrk="1" fontAlgn="auto" latinLnBrk="0" hangingPunct="1">
              <a:lnSpc>
                <a:spcPct val="100000"/>
              </a:lnSpc>
              <a:spcBef>
                <a:spcPts val="0"/>
              </a:spcBef>
              <a:spcAft>
                <a:spcPts val="0"/>
              </a:spcAft>
              <a:buClrTx/>
              <a:buSzTx/>
              <a:buFontTx/>
              <a:buNone/>
              <a:tabLst/>
              <a:defRPr/>
            </a:pPr>
            <a:r>
              <a:rPr lang="en-US" dirty="0"/>
              <a:t>The Public Broadcasting Act outlines how CPB distributes its funds and how the appropriation from Congress is allocated. This chart shows that allocation. This year, CPB’s federal appropriation is $445 million. No more than 5% goes to CPB operations; no less than 6% goes to system support to pay for things such as music rights for stations. Of the remaining 89%, 75% goes to television for CSG and programming and 25% goes to radio for CSG and programming. The area circled in red shows the funding available for Radio CSGs. As you know, there is a restricted portion and an unrestricted portion of the funds. Unrestricted funds can be used for general operations of the station, as defined in the Radio CSG general provisions, and the unrestricted portion must be used for production or acquisition of national programming. This year, the Radio CSG program will distribute about $93 million in funds. </a:t>
            </a:r>
          </a:p>
          <a:p>
            <a:pPr defTabSz="922803">
              <a:defRPr/>
            </a:pPr>
            <a:endParaRPr lang="en-US" dirty="0"/>
          </a:p>
        </p:txBody>
      </p:sp>
      <p:sp>
        <p:nvSpPr>
          <p:cNvPr id="4" name="Slide Number Placeholder 3"/>
          <p:cNvSpPr>
            <a:spLocks noGrp="1"/>
          </p:cNvSpPr>
          <p:nvPr>
            <p:ph type="sldNum" sz="quarter" idx="10"/>
          </p:nvPr>
        </p:nvSpPr>
        <p:spPr/>
        <p:txBody>
          <a:bodyPr/>
          <a:lstStyle/>
          <a:p>
            <a:pPr marL="0" marR="0" lvl="0" indent="0" algn="r" defTabSz="922803" rtl="0" eaLnBrk="1" fontAlgn="auto" latinLnBrk="0" hangingPunct="1">
              <a:lnSpc>
                <a:spcPct val="100000"/>
              </a:lnSpc>
              <a:spcBef>
                <a:spcPts val="0"/>
              </a:spcBef>
              <a:spcAft>
                <a:spcPts val="0"/>
              </a:spcAft>
              <a:buClrTx/>
              <a:buSzTx/>
              <a:buFontTx/>
              <a:buNone/>
              <a:tabLst/>
              <a:defRPr/>
            </a:pPr>
            <a:fld id="{35827628-4EA2-4A4E-A5DE-D5F310834F0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80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65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4974"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collaborations foster a vibrant multimedia network of high-quality local and regional journalism with national reach. </a:t>
            </a:r>
          </a:p>
          <a:p>
            <a:pPr marL="0" marR="0" lvl="0" indent="0" algn="l" defTabSz="934974" rtl="0" eaLnBrk="1" fontAlgn="auto" latinLnBrk="0" hangingPunct="1">
              <a:lnSpc>
                <a:spcPct val="100000"/>
              </a:lnSpc>
              <a:spcBef>
                <a:spcPts val="0"/>
              </a:spcBef>
              <a:spcAft>
                <a:spcPts val="0"/>
              </a:spcAft>
              <a:buClrTx/>
              <a:buSzTx/>
              <a:buFontTx/>
              <a:buNone/>
              <a:tabLst/>
              <a:defRPr/>
            </a:pPr>
            <a:endParaRPr lang="en-US" dirty="0"/>
          </a:p>
          <a:p>
            <a:pPr defTabSz="934974">
              <a:defRPr/>
            </a:pPr>
            <a:r>
              <a:rPr lang="en-US" dirty="0"/>
              <a:t>We’ve also been assessing the role of editors in public media – seeking out opinions of key leaders and gathering information on the types of skills required for effective newsroom leaders.  We’ve discovered how challenging it is for stations and national productions to find editors who can meet the demands of leading newsrooms and collaborations today. There’s no pipeline of editors in public media. Good reporters are elevated to leadership positions with little or no training in how to be successful.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D1A17-C203-48D6-B17B-90F0345979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31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0C852D0-E7B4-4418-907E-A96F52CC3A79}" type="datetimeFigureOut">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D8394-56F2-4394-8D9F-46ABA91E798A}" type="slidenum">
              <a:rPr lang="en-US" smtClean="0"/>
              <a:t>‹#›</a:t>
            </a:fld>
            <a:endParaRPr lang="en-US"/>
          </a:p>
        </p:txBody>
      </p:sp>
    </p:spTree>
    <p:extLst>
      <p:ext uri="{BB962C8B-B14F-4D97-AF65-F5344CB8AC3E}">
        <p14:creationId xmlns:p14="http://schemas.microsoft.com/office/powerpoint/2010/main" val="25978867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C852D0-E7B4-4418-907E-A96F52CC3A79}"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D8394-56F2-4394-8D9F-46ABA91E798A}" type="slidenum">
              <a:rPr lang="en-US" smtClean="0"/>
              <a:t>‹#›</a:t>
            </a:fld>
            <a:endParaRPr lang="en-US"/>
          </a:p>
        </p:txBody>
      </p:sp>
    </p:spTree>
    <p:extLst>
      <p:ext uri="{BB962C8B-B14F-4D97-AF65-F5344CB8AC3E}">
        <p14:creationId xmlns:p14="http://schemas.microsoft.com/office/powerpoint/2010/main" val="121895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C852D0-E7B4-4418-907E-A96F52CC3A79}"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D8394-56F2-4394-8D9F-46ABA91E798A}" type="slidenum">
              <a:rPr lang="en-US" smtClean="0"/>
              <a:t>‹#›</a:t>
            </a:fld>
            <a:endParaRPr lang="en-US"/>
          </a:p>
        </p:txBody>
      </p:sp>
    </p:spTree>
    <p:extLst>
      <p:ext uri="{BB962C8B-B14F-4D97-AF65-F5344CB8AC3E}">
        <p14:creationId xmlns:p14="http://schemas.microsoft.com/office/powerpoint/2010/main" val="2706408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2865121"/>
            <a:ext cx="5384800" cy="1837508"/>
          </a:xfrm>
        </p:spPr>
        <p:txBody>
          <a:bodyPr/>
          <a:lstStyle>
            <a:lvl1pPr marL="0" indent="0">
              <a:buFontTx/>
              <a:buNone/>
              <a:defRPr sz="2400" b="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add two col. text</a:t>
            </a:r>
          </a:p>
        </p:txBody>
      </p:sp>
      <p:sp>
        <p:nvSpPr>
          <p:cNvPr id="4" name="Content Placeholder 3"/>
          <p:cNvSpPr>
            <a:spLocks noGrp="1"/>
          </p:cNvSpPr>
          <p:nvPr>
            <p:ph sz="half" idx="2" hasCustomPrompt="1"/>
          </p:nvPr>
        </p:nvSpPr>
        <p:spPr>
          <a:xfrm>
            <a:off x="6197600" y="2865120"/>
            <a:ext cx="5384800" cy="1837509"/>
          </a:xfrm>
        </p:spPr>
        <p:txBody>
          <a:bodyPr/>
          <a:lstStyle>
            <a:lvl1pPr marL="0" indent="0">
              <a:buFontTx/>
              <a:buNone/>
              <a:defRPr sz="2400" b="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add two col. text</a:t>
            </a:r>
          </a:p>
        </p:txBody>
      </p:sp>
      <p:sp>
        <p:nvSpPr>
          <p:cNvPr id="12" name="Title Placeholder 1">
            <a:extLst>
              <a:ext uri="{FF2B5EF4-FFF2-40B4-BE49-F238E27FC236}">
                <a16:creationId xmlns:a16="http://schemas.microsoft.com/office/drawing/2014/main" id="{3F6AEC98-AF16-9B4F-8832-919D105EFEC2}"/>
              </a:ext>
            </a:extLst>
          </p:cNvPr>
          <p:cNvSpPr>
            <a:spLocks noGrp="1"/>
          </p:cNvSpPr>
          <p:nvPr>
            <p:ph type="title"/>
          </p:nvPr>
        </p:nvSpPr>
        <p:spPr>
          <a:xfrm>
            <a:off x="609600" y="806655"/>
            <a:ext cx="10972800" cy="968672"/>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44984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56058"/>
            <a:ext cx="10972800" cy="3588393"/>
          </a:xfrm>
        </p:spPr>
        <p:txBody>
          <a:bodyPr>
            <a:noAutofit/>
          </a:bodyPr>
          <a:lstStyle>
            <a:lvl1pPr marL="685783" marR="0" indent="-685783" algn="l" defTabSz="609585" rtl="0" eaLnBrk="1" fontAlgn="auto" latinLnBrk="0" hangingPunct="1">
              <a:lnSpc>
                <a:spcPct val="100000"/>
              </a:lnSpc>
              <a:spcBef>
                <a:spcPct val="20000"/>
              </a:spcBef>
              <a:spcAft>
                <a:spcPts val="0"/>
              </a:spcAft>
              <a:buClr>
                <a:schemeClr val="tx1"/>
              </a:buClr>
              <a:buSzPct val="116000"/>
              <a:buFont typeface="Arial"/>
              <a:buChar char="•"/>
              <a:tabLst/>
              <a:defRPr sz="3200" b="0" i="0" baseline="0">
                <a:solidFill>
                  <a:srgbClr val="09141A"/>
                </a:solidFill>
              </a:defRPr>
            </a:lvl1pPr>
          </a:lstStyle>
          <a:p>
            <a:pPr marL="609585" marR="0" lvl="0" indent="-609585" algn="l" defTabSz="609585" rtl="0" eaLnBrk="1" fontAlgn="auto" latinLnBrk="0" hangingPunct="1">
              <a:lnSpc>
                <a:spcPct val="100000"/>
              </a:lnSpc>
              <a:spcBef>
                <a:spcPct val="20000"/>
              </a:spcBef>
              <a:spcAft>
                <a:spcPts val="0"/>
              </a:spcAft>
              <a:buClr>
                <a:schemeClr val="accent6"/>
              </a:buClr>
              <a:buSzPct val="116000"/>
              <a:tabLst/>
              <a:defRPr/>
            </a:pPr>
            <a:r>
              <a:rPr lang="en-US" dirty="0"/>
              <a:t>Click to add bulleted text</a:t>
            </a:r>
          </a:p>
          <a:p>
            <a:pPr marL="609585" marR="0" lvl="0" indent="-609585" algn="l" defTabSz="609585" rtl="0" eaLnBrk="1" fontAlgn="auto" latinLnBrk="0" hangingPunct="1">
              <a:lnSpc>
                <a:spcPct val="100000"/>
              </a:lnSpc>
              <a:spcBef>
                <a:spcPct val="20000"/>
              </a:spcBef>
              <a:spcAft>
                <a:spcPts val="0"/>
              </a:spcAft>
              <a:buClr>
                <a:schemeClr val="accent6"/>
              </a:buClr>
              <a:buSzPct val="116000"/>
              <a:tabLst/>
              <a:defRPr/>
            </a:pPr>
            <a:r>
              <a:rPr lang="en-US" dirty="0"/>
              <a:t>Click to add bulleted text</a:t>
            </a:r>
          </a:p>
          <a:p>
            <a:pPr marL="609585" marR="0" lvl="0" indent="-609585" algn="l" defTabSz="609585" rtl="0" eaLnBrk="1" fontAlgn="auto" latinLnBrk="0" hangingPunct="1">
              <a:lnSpc>
                <a:spcPct val="100000"/>
              </a:lnSpc>
              <a:spcBef>
                <a:spcPct val="20000"/>
              </a:spcBef>
              <a:spcAft>
                <a:spcPts val="0"/>
              </a:spcAft>
              <a:buClr>
                <a:schemeClr val="accent6"/>
              </a:buClr>
              <a:buSzPct val="116000"/>
              <a:tabLst/>
              <a:defRPr/>
            </a:pPr>
            <a:r>
              <a:rPr lang="en-US" dirty="0"/>
              <a:t>Click to add bulleted text</a:t>
            </a:r>
          </a:p>
          <a:p>
            <a:pPr marL="609585" marR="0" lvl="0" indent="-609585" algn="l" defTabSz="609585" rtl="0" eaLnBrk="1" fontAlgn="auto" latinLnBrk="0" hangingPunct="1">
              <a:lnSpc>
                <a:spcPct val="100000"/>
              </a:lnSpc>
              <a:spcBef>
                <a:spcPct val="20000"/>
              </a:spcBef>
              <a:spcAft>
                <a:spcPts val="0"/>
              </a:spcAft>
              <a:buClr>
                <a:schemeClr val="accent6"/>
              </a:buClr>
              <a:buSzPct val="116000"/>
              <a:tabLst/>
              <a:defRPr/>
            </a:pPr>
            <a:r>
              <a:rPr lang="en-US" dirty="0"/>
              <a:t>Click to add bulleted text</a:t>
            </a:r>
          </a:p>
        </p:txBody>
      </p:sp>
      <p:sp>
        <p:nvSpPr>
          <p:cNvPr id="7" name="Title Placeholder 1">
            <a:extLst>
              <a:ext uri="{FF2B5EF4-FFF2-40B4-BE49-F238E27FC236}">
                <a16:creationId xmlns:a16="http://schemas.microsoft.com/office/drawing/2014/main" id="{8C09579F-570E-EE44-945B-E38FEA4DA327}"/>
              </a:ext>
            </a:extLst>
          </p:cNvPr>
          <p:cNvSpPr>
            <a:spLocks noGrp="1"/>
          </p:cNvSpPr>
          <p:nvPr>
            <p:ph type="title"/>
          </p:nvPr>
        </p:nvSpPr>
        <p:spPr>
          <a:xfrm>
            <a:off x="609600" y="806655"/>
            <a:ext cx="10972800" cy="968672"/>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250404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Obje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377696" y="2314861"/>
            <a:ext cx="9436609" cy="3291840"/>
          </a:xfrm>
          <a:ln w="15875">
            <a:noFill/>
          </a:ln>
        </p:spPr>
        <p:txBody>
          <a:bodyPr>
            <a:noAutofit/>
          </a:bodyPr>
          <a:lstStyle>
            <a:lvl1pPr marL="0" marR="0" indent="0" algn="l" defTabSz="609585" rtl="0" eaLnBrk="1" fontAlgn="auto" latinLnBrk="0" hangingPunct="1">
              <a:lnSpc>
                <a:spcPct val="100000"/>
              </a:lnSpc>
              <a:spcBef>
                <a:spcPct val="20000"/>
              </a:spcBef>
              <a:spcAft>
                <a:spcPts val="0"/>
              </a:spcAft>
              <a:buClr>
                <a:schemeClr val="accent6"/>
              </a:buClr>
              <a:buSzPct val="116000"/>
              <a:buFontTx/>
              <a:buNone/>
              <a:tabLst/>
              <a:defRPr sz="3200" b="0" baseline="0"/>
            </a:lvl1pPr>
          </a:lstStyle>
          <a:p>
            <a:pPr lvl="0"/>
            <a:r>
              <a:rPr lang="en-US" dirty="0"/>
              <a:t>Click below to place chart or image</a:t>
            </a:r>
          </a:p>
        </p:txBody>
      </p:sp>
      <p:sp>
        <p:nvSpPr>
          <p:cNvPr id="10" name="Title Placeholder 1">
            <a:extLst>
              <a:ext uri="{FF2B5EF4-FFF2-40B4-BE49-F238E27FC236}">
                <a16:creationId xmlns:a16="http://schemas.microsoft.com/office/drawing/2014/main" id="{AAC6442E-E1BA-4743-8300-59A9CBE479B5}"/>
              </a:ext>
            </a:extLst>
          </p:cNvPr>
          <p:cNvSpPr>
            <a:spLocks noGrp="1"/>
          </p:cNvSpPr>
          <p:nvPr>
            <p:ph type="title"/>
          </p:nvPr>
        </p:nvSpPr>
        <p:spPr>
          <a:xfrm>
            <a:off x="609600" y="806655"/>
            <a:ext cx="10972800" cy="968672"/>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3120481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156058"/>
            <a:ext cx="10972800" cy="3588393"/>
          </a:xfrm>
        </p:spPr>
        <p:txBody>
          <a:bodyPr>
            <a:noAutofit/>
          </a:bodyPr>
          <a:lstStyle>
            <a:lvl1pPr marL="685783" marR="0" indent="-685783" algn="l" defTabSz="609585" rtl="0" eaLnBrk="1" fontAlgn="auto" latinLnBrk="0" hangingPunct="1">
              <a:lnSpc>
                <a:spcPct val="100000"/>
              </a:lnSpc>
              <a:spcBef>
                <a:spcPct val="20000"/>
              </a:spcBef>
              <a:spcAft>
                <a:spcPts val="0"/>
              </a:spcAft>
              <a:buClr>
                <a:schemeClr val="tx1"/>
              </a:buClr>
              <a:buSzPct val="116000"/>
              <a:buFont typeface="Arial"/>
              <a:buChar char="•"/>
              <a:tabLst/>
              <a:defRPr sz="3200" b="0" i="0" baseline="0">
                <a:solidFill>
                  <a:srgbClr val="09141A"/>
                </a:solidFill>
              </a:defRPr>
            </a:lvl1pPr>
          </a:lstStyle>
          <a:p>
            <a:pPr marL="609585" marR="0" lvl="0" indent="-609585" algn="l" defTabSz="609585" rtl="0" eaLnBrk="1" fontAlgn="auto" latinLnBrk="0" hangingPunct="1">
              <a:lnSpc>
                <a:spcPct val="100000"/>
              </a:lnSpc>
              <a:spcBef>
                <a:spcPct val="20000"/>
              </a:spcBef>
              <a:spcAft>
                <a:spcPts val="0"/>
              </a:spcAft>
              <a:buClr>
                <a:schemeClr val="accent6"/>
              </a:buClr>
              <a:buSzPct val="116000"/>
              <a:tabLst/>
              <a:defRPr/>
            </a:pPr>
            <a:r>
              <a:rPr lang="en-US" dirty="0"/>
              <a:t>Click to add bulleted text</a:t>
            </a:r>
          </a:p>
          <a:p>
            <a:pPr marL="609585" marR="0" lvl="0" indent="-609585" algn="l" defTabSz="609585" rtl="0" eaLnBrk="1" fontAlgn="auto" latinLnBrk="0" hangingPunct="1">
              <a:lnSpc>
                <a:spcPct val="100000"/>
              </a:lnSpc>
              <a:spcBef>
                <a:spcPct val="20000"/>
              </a:spcBef>
              <a:spcAft>
                <a:spcPts val="0"/>
              </a:spcAft>
              <a:buClr>
                <a:schemeClr val="accent6"/>
              </a:buClr>
              <a:buSzPct val="116000"/>
              <a:tabLst/>
              <a:defRPr/>
            </a:pPr>
            <a:r>
              <a:rPr lang="en-US" dirty="0"/>
              <a:t>Click to add bulleted text</a:t>
            </a:r>
          </a:p>
          <a:p>
            <a:pPr marL="609585" marR="0" lvl="0" indent="-609585" algn="l" defTabSz="609585" rtl="0" eaLnBrk="1" fontAlgn="auto" latinLnBrk="0" hangingPunct="1">
              <a:lnSpc>
                <a:spcPct val="100000"/>
              </a:lnSpc>
              <a:spcBef>
                <a:spcPct val="20000"/>
              </a:spcBef>
              <a:spcAft>
                <a:spcPts val="0"/>
              </a:spcAft>
              <a:buClr>
                <a:schemeClr val="accent6"/>
              </a:buClr>
              <a:buSzPct val="116000"/>
              <a:tabLst/>
              <a:defRPr/>
            </a:pPr>
            <a:r>
              <a:rPr lang="en-US" dirty="0"/>
              <a:t>Click to add bulleted text</a:t>
            </a:r>
          </a:p>
          <a:p>
            <a:pPr marL="609585" marR="0" lvl="0" indent="-609585" algn="l" defTabSz="609585" rtl="0" eaLnBrk="1" fontAlgn="auto" latinLnBrk="0" hangingPunct="1">
              <a:lnSpc>
                <a:spcPct val="100000"/>
              </a:lnSpc>
              <a:spcBef>
                <a:spcPct val="20000"/>
              </a:spcBef>
              <a:spcAft>
                <a:spcPts val="0"/>
              </a:spcAft>
              <a:buClr>
                <a:schemeClr val="accent6"/>
              </a:buClr>
              <a:buSzPct val="116000"/>
              <a:tabLst/>
              <a:defRPr/>
            </a:pPr>
            <a:r>
              <a:rPr lang="en-US" dirty="0"/>
              <a:t>Click to add bulleted text</a:t>
            </a:r>
          </a:p>
        </p:txBody>
      </p:sp>
      <p:sp>
        <p:nvSpPr>
          <p:cNvPr id="7" name="Title Placeholder 1">
            <a:extLst>
              <a:ext uri="{FF2B5EF4-FFF2-40B4-BE49-F238E27FC236}">
                <a16:creationId xmlns:a16="http://schemas.microsoft.com/office/drawing/2014/main" id="{8C09579F-570E-EE44-945B-E38FEA4DA327}"/>
              </a:ext>
            </a:extLst>
          </p:cNvPr>
          <p:cNvSpPr>
            <a:spLocks noGrp="1"/>
          </p:cNvSpPr>
          <p:nvPr>
            <p:ph type="title"/>
          </p:nvPr>
        </p:nvSpPr>
        <p:spPr>
          <a:xfrm>
            <a:off x="609600" y="806655"/>
            <a:ext cx="10972800" cy="968672"/>
          </a:xfrm>
          <a:prstGeom prst="rect">
            <a:avLst/>
          </a:prstGeom>
        </p:spPr>
        <p:txBody>
          <a:bodyPr vert="horz" lIns="0" tIns="0" rIns="0" bIns="0" rtlCol="0" anchor="t" anchorCtr="0">
            <a:noAutofit/>
          </a:bodyPr>
          <a:lstStyle/>
          <a:p>
            <a:r>
              <a:rPr lang="en-US" dirty="0"/>
              <a:t>Click to edit Master title style</a:t>
            </a:r>
          </a:p>
        </p:txBody>
      </p:sp>
      <p:pic>
        <p:nvPicPr>
          <p:cNvPr id="5" name="Picture 4">
            <a:extLst>
              <a:ext uri="{FF2B5EF4-FFF2-40B4-BE49-F238E27FC236}">
                <a16:creationId xmlns:a16="http://schemas.microsoft.com/office/drawing/2014/main" id="{E130FD0B-BF61-7848-9002-EE314436E3C0}"/>
              </a:ext>
            </a:extLst>
          </p:cNvPr>
          <p:cNvPicPr>
            <a:picLocks noChangeAspect="1"/>
          </p:cNvPicPr>
          <p:nvPr userDrawn="1"/>
        </p:nvPicPr>
        <p:blipFill>
          <a:blip r:embed="rId2"/>
          <a:srcRect/>
          <a:stretch/>
        </p:blipFill>
        <p:spPr>
          <a:xfrm>
            <a:off x="596491" y="4934188"/>
            <a:ext cx="1922301" cy="1284705"/>
          </a:xfrm>
          <a:prstGeom prst="rect">
            <a:avLst/>
          </a:prstGeom>
        </p:spPr>
      </p:pic>
    </p:spTree>
    <p:extLst>
      <p:ext uri="{BB962C8B-B14F-4D97-AF65-F5344CB8AC3E}">
        <p14:creationId xmlns:p14="http://schemas.microsoft.com/office/powerpoint/2010/main" val="2504045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 Single Colum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4962288-F7E0-CE48-8B43-B389260EFCA0}"/>
              </a:ext>
            </a:extLst>
          </p:cNvPr>
          <p:cNvGrpSpPr>
            <a:grpSpLocks noChangeAspect="1"/>
          </p:cNvGrpSpPr>
          <p:nvPr userDrawn="1"/>
        </p:nvGrpSpPr>
        <p:grpSpPr>
          <a:xfrm>
            <a:off x="4" y="267290"/>
            <a:ext cx="3657600" cy="6605761"/>
            <a:chOff x="5230413" y="3875"/>
            <a:chExt cx="2348194" cy="4240925"/>
          </a:xfrm>
        </p:grpSpPr>
        <p:pic>
          <p:nvPicPr>
            <p:cNvPr id="5" name="Picture 4" descr="Chart, treemap chart&#10;&#10;Description automatically generated">
              <a:extLst>
                <a:ext uri="{FF2B5EF4-FFF2-40B4-BE49-F238E27FC236}">
                  <a16:creationId xmlns:a16="http://schemas.microsoft.com/office/drawing/2014/main" id="{57C16BF8-5982-1140-9804-41AAB8D84449}"/>
                </a:ext>
              </a:extLst>
            </p:cNvPr>
            <p:cNvPicPr>
              <a:picLocks noChangeAspect="1"/>
            </p:cNvPicPr>
            <p:nvPr userDrawn="1"/>
          </p:nvPicPr>
          <p:blipFill rotWithShape="1">
            <a:blip r:embed="rId2"/>
            <a:srcRect l="18029" r="23417" b="49916"/>
            <a:stretch/>
          </p:blipFill>
          <p:spPr>
            <a:xfrm>
              <a:off x="5230413" y="2829175"/>
              <a:ext cx="2348193" cy="1415625"/>
            </a:xfrm>
            <a:prstGeom prst="rect">
              <a:avLst/>
            </a:prstGeom>
          </p:spPr>
        </p:pic>
        <p:pic>
          <p:nvPicPr>
            <p:cNvPr id="11" name="Picture 10" descr="Chart, treemap chart&#10;&#10;Description automatically generated">
              <a:extLst>
                <a:ext uri="{FF2B5EF4-FFF2-40B4-BE49-F238E27FC236}">
                  <a16:creationId xmlns:a16="http://schemas.microsoft.com/office/drawing/2014/main" id="{9992F40E-D489-D346-AEDF-075A7927E4C4}"/>
                </a:ext>
              </a:extLst>
            </p:cNvPr>
            <p:cNvPicPr>
              <a:picLocks noChangeAspect="1"/>
            </p:cNvPicPr>
            <p:nvPr userDrawn="1"/>
          </p:nvPicPr>
          <p:blipFill rotWithShape="1">
            <a:blip r:embed="rId3"/>
            <a:srcRect l="18029" r="23433"/>
            <a:stretch/>
          </p:blipFill>
          <p:spPr>
            <a:xfrm>
              <a:off x="5230413" y="3875"/>
              <a:ext cx="2348194" cy="2827254"/>
            </a:xfrm>
            <a:prstGeom prst="rect">
              <a:avLst/>
            </a:prstGeom>
          </p:spPr>
        </p:pic>
      </p:grpSp>
      <p:sp>
        <p:nvSpPr>
          <p:cNvPr id="2" name="Title 1"/>
          <p:cNvSpPr>
            <a:spLocks noGrp="1"/>
          </p:cNvSpPr>
          <p:nvPr>
            <p:ph type="title" hasCustomPrompt="1"/>
          </p:nvPr>
        </p:nvSpPr>
        <p:spPr>
          <a:xfrm>
            <a:off x="4149013" y="1226822"/>
            <a:ext cx="7183675" cy="910633"/>
          </a:xfrm>
          <a:prstGeom prst="rect">
            <a:avLst/>
          </a:prstGeom>
        </p:spPr>
        <p:txBody>
          <a:bodyPr>
            <a:noAutofit/>
          </a:bodyPr>
          <a:lstStyle>
            <a:lvl1pPr>
              <a:defRPr>
                <a:solidFill>
                  <a:schemeClr val="accent1"/>
                </a:solidFill>
              </a:defRPr>
            </a:lvl1pPr>
          </a:lstStyle>
          <a:p>
            <a:r>
              <a:rPr lang="en-US" dirty="0"/>
              <a:t>Headline Goes Here</a:t>
            </a:r>
          </a:p>
        </p:txBody>
      </p:sp>
      <p:sp>
        <p:nvSpPr>
          <p:cNvPr id="3" name="Content Placeholder 2"/>
          <p:cNvSpPr>
            <a:spLocks noGrp="1"/>
          </p:cNvSpPr>
          <p:nvPr>
            <p:ph idx="1" hasCustomPrompt="1"/>
          </p:nvPr>
        </p:nvSpPr>
        <p:spPr>
          <a:xfrm>
            <a:off x="4191792" y="2772076"/>
            <a:ext cx="7098117" cy="2946157"/>
          </a:xfrm>
        </p:spPr>
        <p:txBody>
          <a:bodyPr>
            <a:noAutofit/>
          </a:bodyPr>
          <a:lstStyle>
            <a:lvl1pPr marL="0" marR="0" indent="0" algn="l" defTabSz="609585" rtl="0" eaLnBrk="1" fontAlgn="auto" latinLnBrk="0" hangingPunct="1">
              <a:lnSpc>
                <a:spcPct val="100000"/>
              </a:lnSpc>
              <a:spcBef>
                <a:spcPct val="20000"/>
              </a:spcBef>
              <a:spcAft>
                <a:spcPts val="0"/>
              </a:spcAft>
              <a:buClr>
                <a:schemeClr val="accent6"/>
              </a:buClr>
              <a:buSzPct val="116000"/>
              <a:buFontTx/>
              <a:buNone/>
              <a:tabLst/>
              <a:defRPr sz="3467" b="0">
                <a:solidFill>
                  <a:srgbClr val="09141A"/>
                </a:solidFill>
              </a:defRPr>
            </a:lvl1pPr>
          </a:lstStyle>
          <a:p>
            <a:pPr lvl="0"/>
            <a:r>
              <a:rPr lang="en-US" dirty="0"/>
              <a:t>Single column body copy goes here.</a:t>
            </a:r>
          </a:p>
        </p:txBody>
      </p:sp>
      <p:sp>
        <p:nvSpPr>
          <p:cNvPr id="20" name="Rectangle 19">
            <a:extLst>
              <a:ext uri="{FF2B5EF4-FFF2-40B4-BE49-F238E27FC236}">
                <a16:creationId xmlns:a16="http://schemas.microsoft.com/office/drawing/2014/main" id="{856FC2FD-134B-EE41-B730-D61856A7CAC4}"/>
              </a:ext>
            </a:extLst>
          </p:cNvPr>
          <p:cNvSpPr/>
          <p:nvPr userDrawn="1"/>
        </p:nvSpPr>
        <p:spPr>
          <a:xfrm>
            <a:off x="-1" y="282341"/>
            <a:ext cx="3657599" cy="6575659"/>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0454217A-5F53-B943-9DD0-98C73E8B47B6}"/>
              </a:ext>
            </a:extLst>
          </p:cNvPr>
          <p:cNvSpPr/>
          <p:nvPr userDrawn="1"/>
        </p:nvSpPr>
        <p:spPr>
          <a:xfrm>
            <a:off x="0" y="0"/>
            <a:ext cx="12192000" cy="282341"/>
          </a:xfrm>
          <a:prstGeom prst="rect">
            <a:avLst/>
          </a:prstGeom>
          <a:solidFill>
            <a:srgbClr val="6C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effectLst/>
            </a:endParaRPr>
          </a:p>
        </p:txBody>
      </p:sp>
    </p:spTree>
    <p:extLst>
      <p:ext uri="{BB962C8B-B14F-4D97-AF65-F5344CB8AC3E}">
        <p14:creationId xmlns:p14="http://schemas.microsoft.com/office/powerpoint/2010/main" val="1998035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eaker Inf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B2D634-73AF-F743-A093-1B5386BFFF36}"/>
              </a:ext>
            </a:extLst>
          </p:cNvPr>
          <p:cNvPicPr>
            <a:picLocks noChangeAspect="1"/>
          </p:cNvPicPr>
          <p:nvPr userDrawn="1"/>
        </p:nvPicPr>
        <p:blipFill>
          <a:blip r:embed="rId2"/>
          <a:srcRect l="600" r="600"/>
          <a:stretch/>
        </p:blipFill>
        <p:spPr>
          <a:xfrm>
            <a:off x="-35929" y="2536643"/>
            <a:ext cx="6110256" cy="4358912"/>
          </a:xfrm>
          <a:prstGeom prst="rect">
            <a:avLst/>
          </a:prstGeom>
        </p:spPr>
      </p:pic>
      <p:pic>
        <p:nvPicPr>
          <p:cNvPr id="13" name="Picture 12">
            <a:extLst>
              <a:ext uri="{FF2B5EF4-FFF2-40B4-BE49-F238E27FC236}">
                <a16:creationId xmlns:a16="http://schemas.microsoft.com/office/drawing/2014/main" id="{BF246076-B2F1-324C-9816-D129F967B0F6}"/>
              </a:ext>
            </a:extLst>
          </p:cNvPr>
          <p:cNvPicPr>
            <a:picLocks noChangeAspect="1"/>
          </p:cNvPicPr>
          <p:nvPr userDrawn="1"/>
        </p:nvPicPr>
        <p:blipFill>
          <a:blip r:embed="rId2"/>
          <a:srcRect l="684" r="684"/>
          <a:stretch/>
        </p:blipFill>
        <p:spPr>
          <a:xfrm>
            <a:off x="6099749" y="2536643"/>
            <a:ext cx="6099907" cy="4358912"/>
          </a:xfrm>
          <a:prstGeom prst="rect">
            <a:avLst/>
          </a:prstGeom>
        </p:spPr>
      </p:pic>
      <p:pic>
        <p:nvPicPr>
          <p:cNvPr id="3" name="Picture 2">
            <a:extLst>
              <a:ext uri="{FF2B5EF4-FFF2-40B4-BE49-F238E27FC236}">
                <a16:creationId xmlns:a16="http://schemas.microsoft.com/office/drawing/2014/main" id="{A0A352E2-299A-AA41-BA9B-5A53A1E8039A}"/>
              </a:ext>
            </a:extLst>
          </p:cNvPr>
          <p:cNvPicPr>
            <a:picLocks noChangeAspect="1"/>
          </p:cNvPicPr>
          <p:nvPr userDrawn="1"/>
        </p:nvPicPr>
        <p:blipFill>
          <a:blip r:embed="rId2"/>
          <a:srcRect l="600" r="600"/>
          <a:stretch/>
        </p:blipFill>
        <p:spPr>
          <a:xfrm>
            <a:off x="-24149" y="-10131"/>
            <a:ext cx="6110256" cy="4358912"/>
          </a:xfrm>
          <a:prstGeom prst="rect">
            <a:avLst/>
          </a:prstGeom>
        </p:spPr>
      </p:pic>
      <p:pic>
        <p:nvPicPr>
          <p:cNvPr id="19" name="Picture 18">
            <a:extLst>
              <a:ext uri="{FF2B5EF4-FFF2-40B4-BE49-F238E27FC236}">
                <a16:creationId xmlns:a16="http://schemas.microsoft.com/office/drawing/2014/main" id="{E93E9F73-DE3E-8C4C-AF6C-A2DD46A9D76C}"/>
              </a:ext>
            </a:extLst>
          </p:cNvPr>
          <p:cNvPicPr>
            <a:picLocks noChangeAspect="1"/>
          </p:cNvPicPr>
          <p:nvPr userDrawn="1"/>
        </p:nvPicPr>
        <p:blipFill>
          <a:blip r:embed="rId2"/>
          <a:srcRect l="684" r="684"/>
          <a:stretch/>
        </p:blipFill>
        <p:spPr>
          <a:xfrm>
            <a:off x="6086203" y="-10131"/>
            <a:ext cx="6099907" cy="4358912"/>
          </a:xfrm>
          <a:prstGeom prst="rect">
            <a:avLst/>
          </a:prstGeom>
        </p:spPr>
      </p:pic>
      <p:sp>
        <p:nvSpPr>
          <p:cNvPr id="7" name="TextBox 6">
            <a:extLst>
              <a:ext uri="{FF2B5EF4-FFF2-40B4-BE49-F238E27FC236}">
                <a16:creationId xmlns:a16="http://schemas.microsoft.com/office/drawing/2014/main" id="{A342104D-BC38-0541-8D9F-31DC1CAE59E3}"/>
              </a:ext>
            </a:extLst>
          </p:cNvPr>
          <p:cNvSpPr txBox="1"/>
          <p:nvPr userDrawn="1"/>
        </p:nvSpPr>
        <p:spPr>
          <a:xfrm>
            <a:off x="302281" y="355875"/>
            <a:ext cx="11557211" cy="6175980"/>
          </a:xfrm>
          <a:prstGeom prst="rect">
            <a:avLst/>
          </a:prstGeom>
          <a:solidFill>
            <a:schemeClr val="bg1"/>
          </a:solidFill>
          <a:ln w="19050">
            <a:solidFill>
              <a:schemeClr val="bg1"/>
            </a:solidFill>
          </a:ln>
          <a:effectLst/>
        </p:spPr>
        <p:txBody>
          <a:bodyPr wrap="square" rtlCol="0">
            <a:spAutoFit/>
          </a:bodyPr>
          <a:lstStyle/>
          <a:p>
            <a:endParaRPr lang="en-US" sz="2400" dirty="0"/>
          </a:p>
        </p:txBody>
      </p:sp>
      <p:sp>
        <p:nvSpPr>
          <p:cNvPr id="15" name="Title Placeholder 1">
            <a:extLst>
              <a:ext uri="{FF2B5EF4-FFF2-40B4-BE49-F238E27FC236}">
                <a16:creationId xmlns:a16="http://schemas.microsoft.com/office/drawing/2014/main" id="{6335CA9B-8126-5B47-9FD2-4D50646B8333}"/>
              </a:ext>
            </a:extLst>
          </p:cNvPr>
          <p:cNvSpPr>
            <a:spLocks noGrp="1"/>
          </p:cNvSpPr>
          <p:nvPr userDrawn="1">
            <p:ph type="title" hasCustomPrompt="1"/>
          </p:nvPr>
        </p:nvSpPr>
        <p:spPr>
          <a:xfrm>
            <a:off x="609600" y="806655"/>
            <a:ext cx="10972800" cy="770296"/>
          </a:xfrm>
          <a:prstGeom prst="rect">
            <a:avLst/>
          </a:prstGeom>
        </p:spPr>
        <p:txBody>
          <a:bodyPr vert="horz" lIns="0" tIns="0" rIns="0" bIns="0" rtlCol="0" anchor="t" anchorCtr="0">
            <a:noAutofit/>
          </a:bodyPr>
          <a:lstStyle/>
          <a:p>
            <a:r>
              <a:rPr lang="en-US" dirty="0"/>
              <a:t>Speaker Information</a:t>
            </a:r>
          </a:p>
        </p:txBody>
      </p:sp>
      <p:cxnSp>
        <p:nvCxnSpPr>
          <p:cNvPr id="16" name="Straight Connector 15">
            <a:extLst>
              <a:ext uri="{FF2B5EF4-FFF2-40B4-BE49-F238E27FC236}">
                <a16:creationId xmlns:a16="http://schemas.microsoft.com/office/drawing/2014/main" id="{EA137345-4DB1-6249-B088-16B2CC8C0A28}"/>
              </a:ext>
            </a:extLst>
          </p:cNvPr>
          <p:cNvCxnSpPr/>
          <p:nvPr userDrawn="1"/>
        </p:nvCxnSpPr>
        <p:spPr>
          <a:xfrm>
            <a:off x="641684" y="1866369"/>
            <a:ext cx="1197811" cy="0"/>
          </a:xfrm>
          <a:prstGeom prst="line">
            <a:avLst/>
          </a:prstGeom>
          <a:ln w="19050">
            <a:solidFill>
              <a:schemeClr val="accent6"/>
            </a:solidFill>
          </a:ln>
        </p:spPr>
        <p:style>
          <a:lnRef idx="1">
            <a:schemeClr val="accent6"/>
          </a:lnRef>
          <a:fillRef idx="0">
            <a:schemeClr val="accent6"/>
          </a:fillRef>
          <a:effectRef idx="0">
            <a:schemeClr val="accent6"/>
          </a:effectRef>
          <a:fontRef idx="minor">
            <a:schemeClr val="tx1"/>
          </a:fontRef>
        </p:style>
      </p:cxnSp>
      <p:sp>
        <p:nvSpPr>
          <p:cNvPr id="17" name="Content Placeholder 2">
            <a:extLst>
              <a:ext uri="{FF2B5EF4-FFF2-40B4-BE49-F238E27FC236}">
                <a16:creationId xmlns:a16="http://schemas.microsoft.com/office/drawing/2014/main" id="{C6FDB2B9-9340-7046-82B8-E611DD19BD8B}"/>
              </a:ext>
            </a:extLst>
          </p:cNvPr>
          <p:cNvSpPr>
            <a:spLocks noGrp="1"/>
          </p:cNvSpPr>
          <p:nvPr userDrawn="1">
            <p:ph idx="10" hasCustomPrompt="1"/>
          </p:nvPr>
        </p:nvSpPr>
        <p:spPr>
          <a:xfrm>
            <a:off x="609600" y="2156059"/>
            <a:ext cx="10972800" cy="2643504"/>
          </a:xfrm>
        </p:spPr>
        <p:txBody>
          <a:bodyPr numCol="3">
            <a:noAutofit/>
          </a:bodyPr>
          <a:lstStyle>
            <a:lvl1pPr marL="0" marR="0" indent="0" algn="l" defTabSz="609585" rtl="0" eaLnBrk="1" fontAlgn="auto" latinLnBrk="0" hangingPunct="1">
              <a:lnSpc>
                <a:spcPct val="100000"/>
              </a:lnSpc>
              <a:spcBef>
                <a:spcPct val="20000"/>
              </a:spcBef>
              <a:spcAft>
                <a:spcPts val="0"/>
              </a:spcAft>
              <a:buClr>
                <a:schemeClr val="tx1"/>
              </a:buClr>
              <a:buSzPct val="116000"/>
              <a:buFont typeface="Arial" panose="020B0604020202020204" pitchFamily="34" charset="0"/>
              <a:buNone/>
              <a:tabLst/>
              <a:defRPr lang="en-US" sz="2667" b="0" i="0" smtClean="0">
                <a:latin typeface="Arial" panose="020B0604020202020204" pitchFamily="34" charset="0"/>
                <a:cs typeface="Arial" panose="020B0604020202020204" pitchFamily="34" charset="0"/>
              </a:defRPr>
            </a:lvl1pPr>
          </a:lstStyle>
          <a:p>
            <a:pPr marL="609585" marR="0" lvl="0" indent="-609585" algn="l" defTabSz="609585" rtl="0" eaLnBrk="1" fontAlgn="auto" latinLnBrk="0" hangingPunct="1">
              <a:lnSpc>
                <a:spcPct val="100000"/>
              </a:lnSpc>
              <a:spcBef>
                <a:spcPct val="20000"/>
              </a:spcBef>
              <a:spcAft>
                <a:spcPts val="0"/>
              </a:spcAft>
              <a:buClr>
                <a:schemeClr val="accent6"/>
              </a:buClr>
              <a:buSzPct val="116000"/>
              <a:tabLst/>
              <a:defRPr/>
            </a:pPr>
            <a:r>
              <a:rPr lang="en-US" dirty="0"/>
              <a:t>Click to add information</a:t>
            </a:r>
          </a:p>
          <a:p>
            <a:pPr marL="609585" marR="0" lvl="0" indent="-609585" algn="l" defTabSz="609585" rtl="0" eaLnBrk="1" fontAlgn="auto" latinLnBrk="0" hangingPunct="1">
              <a:lnSpc>
                <a:spcPct val="100000"/>
              </a:lnSpc>
              <a:spcBef>
                <a:spcPct val="20000"/>
              </a:spcBef>
              <a:spcAft>
                <a:spcPts val="0"/>
              </a:spcAft>
              <a:buClr>
                <a:schemeClr val="accent6"/>
              </a:buClr>
              <a:buSzPct val="116000"/>
              <a:tabLst/>
              <a:defRPr/>
            </a:pPr>
            <a:endParaRPr lang="en-US" dirty="0"/>
          </a:p>
        </p:txBody>
      </p:sp>
      <p:pic>
        <p:nvPicPr>
          <p:cNvPr id="11" name="Picture 10">
            <a:extLst>
              <a:ext uri="{FF2B5EF4-FFF2-40B4-BE49-F238E27FC236}">
                <a16:creationId xmlns:a16="http://schemas.microsoft.com/office/drawing/2014/main" id="{8D6645A9-2F31-884D-B4FD-DB8F5C8A388C}"/>
              </a:ext>
            </a:extLst>
          </p:cNvPr>
          <p:cNvPicPr>
            <a:picLocks noChangeAspect="1"/>
          </p:cNvPicPr>
          <p:nvPr userDrawn="1"/>
        </p:nvPicPr>
        <p:blipFill>
          <a:blip r:embed="rId3"/>
          <a:srcRect/>
          <a:stretch/>
        </p:blipFill>
        <p:spPr>
          <a:xfrm>
            <a:off x="596491" y="4934188"/>
            <a:ext cx="1922301" cy="1284705"/>
          </a:xfrm>
          <a:prstGeom prst="rect">
            <a:avLst/>
          </a:prstGeom>
        </p:spPr>
      </p:pic>
    </p:spTree>
    <p:extLst>
      <p:ext uri="{BB962C8B-B14F-4D97-AF65-F5344CB8AC3E}">
        <p14:creationId xmlns:p14="http://schemas.microsoft.com/office/powerpoint/2010/main" val="2703507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descr="Chart, treemap chart&#10;&#10;Description automatically generated">
            <a:extLst>
              <a:ext uri="{FF2B5EF4-FFF2-40B4-BE49-F238E27FC236}">
                <a16:creationId xmlns:a16="http://schemas.microsoft.com/office/drawing/2014/main" id="{7B9901A2-6D78-7C4C-9E4F-F0A3CEF436FF}"/>
              </a:ext>
            </a:extLst>
          </p:cNvPr>
          <p:cNvPicPr>
            <a:picLocks noChangeAspect="1"/>
          </p:cNvPicPr>
          <p:nvPr userDrawn="1"/>
        </p:nvPicPr>
        <p:blipFill rotWithShape="1">
          <a:blip r:embed="rId2"/>
          <a:srcRect r="94022" b="42026"/>
          <a:stretch/>
        </p:blipFill>
        <p:spPr>
          <a:xfrm>
            <a:off x="11896174" y="-38100"/>
            <a:ext cx="356485" cy="2436693"/>
          </a:xfrm>
          <a:prstGeom prst="rect">
            <a:avLst/>
          </a:prstGeom>
        </p:spPr>
      </p:pic>
      <p:pic>
        <p:nvPicPr>
          <p:cNvPr id="12" name="Picture 11" descr="Chart, treemap chart&#10;&#10;Description automatically generated">
            <a:extLst>
              <a:ext uri="{FF2B5EF4-FFF2-40B4-BE49-F238E27FC236}">
                <a16:creationId xmlns:a16="http://schemas.microsoft.com/office/drawing/2014/main" id="{6295E916-0076-7F42-A193-A9A209D676B2}"/>
              </a:ext>
            </a:extLst>
          </p:cNvPr>
          <p:cNvPicPr>
            <a:picLocks noChangeAspect="1"/>
          </p:cNvPicPr>
          <p:nvPr userDrawn="1"/>
        </p:nvPicPr>
        <p:blipFill>
          <a:blip r:embed="rId2"/>
          <a:stretch>
            <a:fillRect/>
          </a:stretch>
        </p:blipFill>
        <p:spPr>
          <a:xfrm>
            <a:off x="-21390" y="-38101"/>
            <a:ext cx="5963339" cy="4203033"/>
          </a:xfrm>
          <a:prstGeom prst="rect">
            <a:avLst/>
          </a:prstGeom>
        </p:spPr>
      </p:pic>
      <p:pic>
        <p:nvPicPr>
          <p:cNvPr id="13" name="Picture 12" descr="Chart, treemap chart&#10;&#10;Description automatically generated">
            <a:extLst>
              <a:ext uri="{FF2B5EF4-FFF2-40B4-BE49-F238E27FC236}">
                <a16:creationId xmlns:a16="http://schemas.microsoft.com/office/drawing/2014/main" id="{630F55D5-DC8C-4F44-9170-64C5017A396A}"/>
              </a:ext>
            </a:extLst>
          </p:cNvPr>
          <p:cNvPicPr>
            <a:picLocks noChangeAspect="1"/>
          </p:cNvPicPr>
          <p:nvPr userDrawn="1"/>
        </p:nvPicPr>
        <p:blipFill>
          <a:blip r:embed="rId2"/>
          <a:stretch>
            <a:fillRect/>
          </a:stretch>
        </p:blipFill>
        <p:spPr>
          <a:xfrm>
            <a:off x="5939205" y="-38101"/>
            <a:ext cx="5963339" cy="4203033"/>
          </a:xfrm>
          <a:prstGeom prst="rect">
            <a:avLst/>
          </a:prstGeom>
        </p:spPr>
      </p:pic>
      <p:sp>
        <p:nvSpPr>
          <p:cNvPr id="5" name="Rectangle 4">
            <a:extLst>
              <a:ext uri="{FF2B5EF4-FFF2-40B4-BE49-F238E27FC236}">
                <a16:creationId xmlns:a16="http://schemas.microsoft.com/office/drawing/2014/main" id="{6B02DF94-FF76-A74C-BA38-3EA48461E16E}"/>
              </a:ext>
            </a:extLst>
          </p:cNvPr>
          <p:cNvSpPr/>
          <p:nvPr userDrawn="1"/>
        </p:nvSpPr>
        <p:spPr>
          <a:xfrm>
            <a:off x="-21389" y="2398593"/>
            <a:ext cx="12255020" cy="4421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3" name="Picture 2" descr="Logo&#10;&#10;Description automatically generated">
            <a:extLst>
              <a:ext uri="{FF2B5EF4-FFF2-40B4-BE49-F238E27FC236}">
                <a16:creationId xmlns:a16="http://schemas.microsoft.com/office/drawing/2014/main" id="{17F6D29C-0552-474A-8B5C-2D697E58312D}"/>
              </a:ext>
            </a:extLst>
          </p:cNvPr>
          <p:cNvPicPr>
            <a:picLocks noChangeAspect="1"/>
          </p:cNvPicPr>
          <p:nvPr userDrawn="1"/>
        </p:nvPicPr>
        <p:blipFill>
          <a:blip r:embed="rId3"/>
          <a:stretch>
            <a:fillRect/>
          </a:stretch>
        </p:blipFill>
        <p:spPr>
          <a:xfrm>
            <a:off x="674816" y="660358"/>
            <a:ext cx="4198776" cy="2806113"/>
          </a:xfrm>
          <a:prstGeom prst="rect">
            <a:avLst/>
          </a:prstGeom>
        </p:spPr>
      </p:pic>
    </p:spTree>
    <p:extLst>
      <p:ext uri="{BB962C8B-B14F-4D97-AF65-F5344CB8AC3E}">
        <p14:creationId xmlns:p14="http://schemas.microsoft.com/office/powerpoint/2010/main" val="30137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C852D0-E7B4-4418-907E-A96F52CC3A79}" type="datetimeFigureOut">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D8394-56F2-4394-8D9F-46ABA91E798A}" type="slidenum">
              <a:rPr lang="en-US" smtClean="0"/>
              <a:t>‹#›</a:t>
            </a:fld>
            <a:endParaRPr lang="en-US"/>
          </a:p>
        </p:txBody>
      </p:sp>
    </p:spTree>
    <p:extLst>
      <p:ext uri="{BB962C8B-B14F-4D97-AF65-F5344CB8AC3E}">
        <p14:creationId xmlns:p14="http://schemas.microsoft.com/office/powerpoint/2010/main" val="61872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0C852D0-E7B4-4418-907E-A96F52CC3A79}" type="datetimeFigureOut">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D8394-56F2-4394-8D9F-46ABA91E798A}" type="slidenum">
              <a:rPr lang="en-US" smtClean="0"/>
              <a:t>‹#›</a:t>
            </a:fld>
            <a:endParaRPr lang="en-US"/>
          </a:p>
        </p:txBody>
      </p:sp>
    </p:spTree>
    <p:extLst>
      <p:ext uri="{BB962C8B-B14F-4D97-AF65-F5344CB8AC3E}">
        <p14:creationId xmlns:p14="http://schemas.microsoft.com/office/powerpoint/2010/main" val="36122760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0C852D0-E7B4-4418-907E-A96F52CC3A79}" type="datetimeFigureOut">
              <a:rPr lang="en-US" smtClean="0"/>
              <a:t>7/18/2022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ED8394-56F2-4394-8D9F-46ABA91E798A}" type="slidenum">
              <a:rPr lang="en-US" smtClean="0"/>
              <a:t>‹#›</a:t>
            </a:fld>
            <a:endParaRPr lang="en-US"/>
          </a:p>
        </p:txBody>
      </p:sp>
    </p:spTree>
    <p:extLst>
      <p:ext uri="{BB962C8B-B14F-4D97-AF65-F5344CB8AC3E}">
        <p14:creationId xmlns:p14="http://schemas.microsoft.com/office/powerpoint/2010/main" val="25396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0C852D0-E7B4-4418-907E-A96F52CC3A79}" type="datetimeFigureOut">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D8394-56F2-4394-8D9F-46ABA91E798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1744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C852D0-E7B4-4418-907E-A96F52CC3A79}" type="datetimeFigureOut">
              <a:rPr lang="en-US" smtClean="0"/>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D8394-56F2-4394-8D9F-46ABA91E798A}" type="slidenum">
              <a:rPr lang="en-US" smtClean="0"/>
              <a:t>‹#›</a:t>
            </a:fld>
            <a:endParaRPr lang="en-US"/>
          </a:p>
        </p:txBody>
      </p:sp>
    </p:spTree>
    <p:extLst>
      <p:ext uri="{BB962C8B-B14F-4D97-AF65-F5344CB8AC3E}">
        <p14:creationId xmlns:p14="http://schemas.microsoft.com/office/powerpoint/2010/main" val="427733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852D0-E7B4-4418-907E-A96F52CC3A79}" type="datetimeFigureOut">
              <a:rPr lang="en-US" smtClean="0"/>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D8394-56F2-4394-8D9F-46ABA91E798A}" type="slidenum">
              <a:rPr lang="en-US" smtClean="0"/>
              <a:t>‹#›</a:t>
            </a:fld>
            <a:endParaRPr lang="en-US"/>
          </a:p>
        </p:txBody>
      </p:sp>
    </p:spTree>
    <p:extLst>
      <p:ext uri="{BB962C8B-B14F-4D97-AF65-F5344CB8AC3E}">
        <p14:creationId xmlns:p14="http://schemas.microsoft.com/office/powerpoint/2010/main" val="276502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0C852D0-E7B4-4418-907E-A96F52CC3A79}" type="datetimeFigureOut">
              <a:rPr lang="en-US" smtClean="0"/>
              <a:t>7/18/2022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1DED8394-56F2-4394-8D9F-46ABA91E798A}" type="slidenum">
              <a:rPr lang="en-US" smtClean="0"/>
              <a:t>‹#›</a:t>
            </a:fld>
            <a:endParaRPr lang="en-US"/>
          </a:p>
        </p:txBody>
      </p:sp>
    </p:spTree>
    <p:extLst>
      <p:ext uri="{BB962C8B-B14F-4D97-AF65-F5344CB8AC3E}">
        <p14:creationId xmlns:p14="http://schemas.microsoft.com/office/powerpoint/2010/main" val="403526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0C852D0-E7B4-4418-907E-A96F52CC3A79}" type="datetimeFigureOut">
              <a:rPr lang="en-US" smtClean="0"/>
              <a:t>7/18/2022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1DED8394-56F2-4394-8D9F-46ABA91E798A}" type="slidenum">
              <a:rPr lang="en-US" smtClean="0"/>
              <a:t>‹#›</a:t>
            </a:fld>
            <a:endParaRPr lang="en-US"/>
          </a:p>
        </p:txBody>
      </p:sp>
    </p:spTree>
    <p:extLst>
      <p:ext uri="{BB962C8B-B14F-4D97-AF65-F5344CB8AC3E}">
        <p14:creationId xmlns:p14="http://schemas.microsoft.com/office/powerpoint/2010/main" val="218968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0C852D0-E7B4-4418-907E-A96F52CC3A79}" type="datetimeFigureOut">
              <a:rPr lang="en-US" smtClean="0"/>
              <a:t>7/18/2022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DED8394-56F2-4394-8D9F-46ABA91E798A}" type="slidenum">
              <a:rPr lang="en-US" smtClean="0"/>
              <a:t>‹#›</a:t>
            </a:fld>
            <a:endParaRPr lang="en-US"/>
          </a:p>
        </p:txBody>
      </p:sp>
    </p:spTree>
    <p:extLst>
      <p:ext uri="{BB962C8B-B14F-4D97-AF65-F5344CB8AC3E}">
        <p14:creationId xmlns:p14="http://schemas.microsoft.com/office/powerpoint/2010/main" val="1365407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6655"/>
            <a:ext cx="10972800" cy="968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09600" y="2351910"/>
            <a:ext cx="10972800" cy="34790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4">
            <a:extLst>
              <a:ext uri="{FF2B5EF4-FFF2-40B4-BE49-F238E27FC236}">
                <a16:creationId xmlns:a16="http://schemas.microsoft.com/office/drawing/2014/main" id="{819B11CD-2683-B646-ABCE-F95B4FA44501}"/>
              </a:ext>
            </a:extLst>
          </p:cNvPr>
          <p:cNvSpPr/>
          <p:nvPr userDrawn="1"/>
        </p:nvSpPr>
        <p:spPr>
          <a:xfrm>
            <a:off x="0" y="0"/>
            <a:ext cx="12192000" cy="282341"/>
          </a:xfrm>
          <a:prstGeom prst="rect">
            <a:avLst/>
          </a:prstGeom>
          <a:solidFill>
            <a:srgbClr val="FE35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effectLst/>
            </a:endParaRPr>
          </a:p>
        </p:txBody>
      </p:sp>
      <p:cxnSp>
        <p:nvCxnSpPr>
          <p:cNvPr id="6" name="Straight Connector 5">
            <a:extLst>
              <a:ext uri="{FF2B5EF4-FFF2-40B4-BE49-F238E27FC236}">
                <a16:creationId xmlns:a16="http://schemas.microsoft.com/office/drawing/2014/main" id="{C9808561-C59B-1143-95E4-0D627C8E8958}"/>
              </a:ext>
            </a:extLst>
          </p:cNvPr>
          <p:cNvCxnSpPr/>
          <p:nvPr userDrawn="1"/>
        </p:nvCxnSpPr>
        <p:spPr>
          <a:xfrm>
            <a:off x="641684" y="1866369"/>
            <a:ext cx="1197811" cy="0"/>
          </a:xfrm>
          <a:prstGeom prst="line">
            <a:avLst/>
          </a:prstGeom>
          <a:ln w="19050">
            <a:solidFill>
              <a:schemeClr val="accent6"/>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07256502"/>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8" r:id="rId3"/>
  </p:sldLayoutIdLst>
  <p:txStyles>
    <p:titleStyle>
      <a:lvl1pPr algn="l" defTabSz="457200" rtl="0" eaLnBrk="1" latinLnBrk="0" hangingPunct="1">
        <a:spcBef>
          <a:spcPct val="0"/>
        </a:spcBef>
        <a:buNone/>
        <a:defRPr sz="3400" b="0" i="0"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457200" indent="-457200" algn="l" defTabSz="457200" rtl="0" eaLnBrk="1" latinLnBrk="0" hangingPunct="1">
        <a:spcBef>
          <a:spcPct val="20000"/>
        </a:spcBef>
        <a:buClr>
          <a:schemeClr val="accent6"/>
        </a:buClr>
        <a:buSzPct val="116000"/>
        <a:buFont typeface="Arial"/>
        <a:buChar char="•"/>
        <a:defRPr sz="3000" b="0" kern="1200" spc="100" baseline="0">
          <a:solidFill>
            <a:srgbClr val="09141A"/>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b="0" i="0" kern="1200" spc="100" baseline="0">
          <a:solidFill>
            <a:srgbClr val="09141A"/>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b="0" i="0" kern="1200" spc="100" baseline="0">
          <a:solidFill>
            <a:srgbClr val="09141A"/>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spc="100" baseline="0">
          <a:solidFill>
            <a:srgbClr val="09141A"/>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6655"/>
            <a:ext cx="10972800" cy="96867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09600" y="2351910"/>
            <a:ext cx="10972800" cy="34790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4">
            <a:extLst>
              <a:ext uri="{FF2B5EF4-FFF2-40B4-BE49-F238E27FC236}">
                <a16:creationId xmlns:a16="http://schemas.microsoft.com/office/drawing/2014/main" id="{819B11CD-2683-B646-ABCE-F95B4FA44501}"/>
              </a:ext>
            </a:extLst>
          </p:cNvPr>
          <p:cNvSpPr/>
          <p:nvPr userDrawn="1"/>
        </p:nvSpPr>
        <p:spPr>
          <a:xfrm>
            <a:off x="0" y="0"/>
            <a:ext cx="12192000" cy="282341"/>
          </a:xfrm>
          <a:prstGeom prst="rect">
            <a:avLst/>
          </a:prstGeom>
          <a:solidFill>
            <a:srgbClr val="6C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effectLst/>
            </a:endParaRPr>
          </a:p>
        </p:txBody>
      </p:sp>
      <p:cxnSp>
        <p:nvCxnSpPr>
          <p:cNvPr id="6" name="Straight Connector 5">
            <a:extLst>
              <a:ext uri="{FF2B5EF4-FFF2-40B4-BE49-F238E27FC236}">
                <a16:creationId xmlns:a16="http://schemas.microsoft.com/office/drawing/2014/main" id="{C9808561-C59B-1143-95E4-0D627C8E8958}"/>
              </a:ext>
            </a:extLst>
          </p:cNvPr>
          <p:cNvCxnSpPr/>
          <p:nvPr userDrawn="1"/>
        </p:nvCxnSpPr>
        <p:spPr>
          <a:xfrm>
            <a:off x="641684" y="1866369"/>
            <a:ext cx="1197811" cy="0"/>
          </a:xfrm>
          <a:prstGeom prst="line">
            <a:avLst/>
          </a:prstGeom>
          <a:ln w="19050">
            <a:solidFill>
              <a:schemeClr val="accent6"/>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07256502"/>
      </p:ext>
    </p:extLst>
  </p:cSld>
  <p:clrMap bg1="lt1" tx1="dk1" bg2="lt2" tx2="dk2" accent1="accent1" accent2="accent2" accent3="accent3" accent4="accent4" accent5="accent5" accent6="accent6" hlink="hlink" folHlink="folHlink"/>
  <p:sldLayoutIdLst>
    <p:sldLayoutId id="2147483673" r:id="rId1"/>
    <p:sldLayoutId id="2147483657" r:id="rId2"/>
    <p:sldLayoutId id="2147483656" r:id="rId3"/>
    <p:sldLayoutId id="2147483649" r:id="rId4"/>
  </p:sldLayoutIdLst>
  <p:txStyles>
    <p:titleStyle>
      <a:lvl1pPr algn="l" defTabSz="457200" rtl="0" eaLnBrk="1" latinLnBrk="0" hangingPunct="1">
        <a:spcBef>
          <a:spcPct val="0"/>
        </a:spcBef>
        <a:buNone/>
        <a:defRPr sz="3400" b="0" i="0"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457200" indent="-457200" algn="l" defTabSz="457200" rtl="0" eaLnBrk="1" latinLnBrk="0" hangingPunct="1">
        <a:spcBef>
          <a:spcPct val="20000"/>
        </a:spcBef>
        <a:buClr>
          <a:schemeClr val="accent6"/>
        </a:buClr>
        <a:buSzPct val="116000"/>
        <a:buFont typeface="Arial"/>
        <a:buChar char="•"/>
        <a:defRPr sz="3000" b="0" kern="1200" spc="100" baseline="0">
          <a:solidFill>
            <a:srgbClr val="09141A"/>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b="0" i="0" kern="1200" spc="100" baseline="0">
          <a:solidFill>
            <a:srgbClr val="09141A"/>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b="0" i="0" kern="1200" spc="100" baseline="0">
          <a:solidFill>
            <a:srgbClr val="09141A"/>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spc="100" baseline="0">
          <a:solidFill>
            <a:srgbClr val="09141A"/>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9.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23.sv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4.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9.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23.sv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9.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23.sv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jlin@cpb.org" TargetMode="External"/><Relationship Id="rId2" Type="http://schemas.openxmlformats.org/officeDocument/2006/relationships/hyperlink" Target="mailto:kmerritt@cpb.org" TargetMode="Externa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mailto:adavis@wabe.org" TargetMode="External"/><Relationship Id="rId2" Type="http://schemas.openxmlformats.org/officeDocument/2006/relationships/hyperlink" Target="mailto:kburnie@email.unc.edu" TargetMode="External"/><Relationship Id="rId1" Type="http://schemas.openxmlformats.org/officeDocument/2006/relationships/slideLayout" Target="../slideLayouts/slideLayout17.xml"/><Relationship Id="rId6" Type="http://schemas.openxmlformats.org/officeDocument/2006/relationships/hyperlink" Target="mailto:mwhite@apts.org" TargetMode="External"/><Relationship Id="rId5" Type="http://schemas.openxmlformats.org/officeDocument/2006/relationships/hyperlink" Target="mailto:sarahm@kcur.org" TargetMode="External"/><Relationship Id="rId4" Type="http://schemas.openxmlformats.org/officeDocument/2006/relationships/hyperlink" Target="mailto:kmerritt@cpb.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apts.org/grantcenter/signup" TargetMode="External"/><Relationship Id="rId2" Type="http://schemas.openxmlformats.org/officeDocument/2006/relationships/hyperlink" Target="mailto:mwhite@apts.org?subject=Let's%20set%20up%20a%20Grant%20Center%20tour!" TargetMode="Externa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05326" y="3801822"/>
            <a:ext cx="11117179" cy="637405"/>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600" spc="400" dirty="0">
                <a:ea typeface="Geneva" panose="020B0503030404040204" pitchFamily="34" charset="0"/>
                <a:cs typeface="Gautami" panose="020B0502040204020203" pitchFamily="34" charset="0"/>
              </a:rPr>
              <a:t>Journalism Funding Through Partnerships</a:t>
            </a:r>
            <a:endParaRPr lang="en-US" sz="3600" spc="400" dirty="0">
              <a:solidFill>
                <a:schemeClr val="tx1"/>
              </a:solidFill>
            </a:endParaRPr>
          </a:p>
        </p:txBody>
      </p:sp>
      <p:sp>
        <p:nvSpPr>
          <p:cNvPr id="3" name="Subtitle 2"/>
          <p:cNvSpPr>
            <a:spLocks noGrp="1"/>
          </p:cNvSpPr>
          <p:nvPr>
            <p:ph type="subTitle" idx="4294967295"/>
          </p:nvPr>
        </p:nvSpPr>
        <p:spPr>
          <a:xfrm>
            <a:off x="2140441" y="4834014"/>
            <a:ext cx="6871212" cy="1747259"/>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71450" indent="-171450"/>
            <a:r>
              <a:rPr lang="en-US" sz="2000" dirty="0">
                <a:solidFill>
                  <a:schemeClr val="tx2"/>
                </a:solidFill>
              </a:rPr>
              <a:t>Kate Burnie, North Carolina Public Radio</a:t>
            </a:r>
            <a:br>
              <a:rPr lang="en-US" sz="2000" dirty="0">
                <a:solidFill>
                  <a:schemeClr val="tx2"/>
                </a:solidFill>
              </a:rPr>
            </a:br>
            <a:r>
              <a:rPr lang="en-US" sz="2000" dirty="0">
                <a:solidFill>
                  <a:schemeClr val="tx2"/>
                </a:solidFill>
              </a:rPr>
              <a:t>Amy Davis, WABE </a:t>
            </a:r>
          </a:p>
          <a:p>
            <a:pPr marL="171450" indent="-171450"/>
            <a:r>
              <a:rPr lang="en-US" sz="2000" dirty="0">
                <a:solidFill>
                  <a:schemeClr val="tx2"/>
                </a:solidFill>
              </a:rPr>
              <a:t>Kathy Merritt, Corporation for Public Broadcasting</a:t>
            </a:r>
            <a:br>
              <a:rPr lang="en-US" sz="2000" dirty="0">
                <a:solidFill>
                  <a:schemeClr val="tx2"/>
                </a:solidFill>
              </a:rPr>
            </a:br>
            <a:r>
              <a:rPr lang="en-US" sz="2000" dirty="0">
                <a:solidFill>
                  <a:schemeClr val="tx2"/>
                </a:solidFill>
              </a:rPr>
              <a:t>Sarah Morris, KCUR</a:t>
            </a:r>
          </a:p>
          <a:p>
            <a:pPr marL="171450" indent="-171450"/>
            <a:r>
              <a:rPr lang="en-US" sz="2000" spc="133" dirty="0">
                <a:solidFill>
                  <a:schemeClr val="tx2"/>
                </a:solidFill>
              </a:rPr>
              <a:t>Meegan White, The Grant Center for Public Media</a:t>
            </a:r>
          </a:p>
        </p:txBody>
      </p:sp>
      <p:cxnSp>
        <p:nvCxnSpPr>
          <p:cNvPr id="5" name="Straight Connector 4">
            <a:extLst>
              <a:ext uri="{FF2B5EF4-FFF2-40B4-BE49-F238E27FC236}">
                <a16:creationId xmlns:a16="http://schemas.microsoft.com/office/drawing/2014/main" id="{13DC6B81-7519-0D4C-B83E-AB1FCDABC832}"/>
              </a:ext>
            </a:extLst>
          </p:cNvPr>
          <p:cNvCxnSpPr>
            <a:cxnSpLocks/>
          </p:cNvCxnSpPr>
          <p:nvPr/>
        </p:nvCxnSpPr>
        <p:spPr>
          <a:xfrm flipH="1">
            <a:off x="5209674" y="4834014"/>
            <a:ext cx="1082842" cy="0"/>
          </a:xfrm>
          <a:prstGeom prst="line">
            <a:avLst/>
          </a:prstGeom>
          <a:ln w="19050">
            <a:solidFill>
              <a:schemeClr val="accent6"/>
            </a:solidFill>
          </a:ln>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F9C25CFD-0A62-F04C-9B55-165C6A3B691B}"/>
              </a:ext>
            </a:extLst>
          </p:cNvPr>
          <p:cNvSpPr txBox="1"/>
          <p:nvPr/>
        </p:nvSpPr>
        <p:spPr>
          <a:xfrm>
            <a:off x="416346" y="4495460"/>
            <a:ext cx="2675179"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spc="133" dirty="0">
                <a:solidFill>
                  <a:srgbClr val="000000"/>
                </a:solidFill>
                <a:latin typeface="Arial" panose="020B0604020202020204" pitchFamily="34" charset="0"/>
                <a:cs typeface="Arial" panose="020B0604020202020204" pitchFamily="34" charset="0"/>
              </a:rPr>
              <a:t>July 20, 2022</a:t>
            </a:r>
          </a:p>
        </p:txBody>
      </p:sp>
    </p:spTree>
    <p:extLst>
      <p:ext uri="{BB962C8B-B14F-4D97-AF65-F5344CB8AC3E}">
        <p14:creationId xmlns:p14="http://schemas.microsoft.com/office/powerpoint/2010/main" val="221360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A4930-4D17-F6F1-BF41-CF0885366DD8}"/>
              </a:ext>
            </a:extLst>
          </p:cNvPr>
          <p:cNvSpPr>
            <a:spLocks noGrp="1"/>
          </p:cNvSpPr>
          <p:nvPr>
            <p:ph type="ctrTitle"/>
          </p:nvPr>
        </p:nvSpPr>
        <p:spPr>
          <a:xfrm>
            <a:off x="1600200" y="3418891"/>
            <a:ext cx="8991600" cy="1645920"/>
          </a:xfrm>
        </p:spPr>
        <p:txBody>
          <a:bodyPr>
            <a:normAutofit/>
          </a:bodyPr>
          <a:lstStyle/>
          <a:p>
            <a:r>
              <a:rPr lang="en-US" dirty="0"/>
              <a:t>Journalism grants</a:t>
            </a:r>
          </a:p>
        </p:txBody>
      </p:sp>
      <p:pic>
        <p:nvPicPr>
          <p:cNvPr id="5" name="Picture 4" descr="Logo&#10;&#10;Description automatically generated">
            <a:extLst>
              <a:ext uri="{FF2B5EF4-FFF2-40B4-BE49-F238E27FC236}">
                <a16:creationId xmlns:a16="http://schemas.microsoft.com/office/drawing/2014/main" id="{47B483A9-B5D3-E5A8-7137-599BF1B38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820" y="640079"/>
            <a:ext cx="2456360" cy="2456360"/>
          </a:xfrm>
          <a:prstGeom prst="rect">
            <a:avLst/>
          </a:prstGeom>
        </p:spPr>
      </p:pic>
    </p:spTree>
    <p:extLst>
      <p:ext uri="{BB962C8B-B14F-4D97-AF65-F5344CB8AC3E}">
        <p14:creationId xmlns:p14="http://schemas.microsoft.com/office/powerpoint/2010/main" val="419757413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8408BB01-50A7-487D-9C22-CB38F73A7D58}"/>
              </a:ext>
            </a:extLst>
          </p:cNvPr>
          <p:cNvSpPr/>
          <p:nvPr/>
        </p:nvSpPr>
        <p:spPr>
          <a:xfrm>
            <a:off x="9816542" y="1068711"/>
            <a:ext cx="1848850" cy="791236"/>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Oval 1">
            <a:extLst>
              <a:ext uri="{FF2B5EF4-FFF2-40B4-BE49-F238E27FC236}">
                <a16:creationId xmlns:a16="http://schemas.microsoft.com/office/drawing/2014/main" id="{36436AFD-A415-4969-AF1C-3775D32FA53C}"/>
              </a:ext>
            </a:extLst>
          </p:cNvPr>
          <p:cNvSpPr/>
          <p:nvPr/>
        </p:nvSpPr>
        <p:spPr>
          <a:xfrm>
            <a:off x="662384" y="1061289"/>
            <a:ext cx="1848850" cy="791236"/>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1AC7D6A9-FC88-4AD3-907D-F83DFC9CB5EF}"/>
              </a:ext>
            </a:extLst>
          </p:cNvPr>
          <p:cNvSpPr txBox="1"/>
          <p:nvPr/>
        </p:nvSpPr>
        <p:spPr>
          <a:xfrm>
            <a:off x="5155551" y="638039"/>
            <a:ext cx="205040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$465,000,000</a:t>
            </a:r>
          </a:p>
        </p:txBody>
      </p:sp>
      <p:pic>
        <p:nvPicPr>
          <p:cNvPr id="1028" name="Picture 4" descr="Image result for cpb logo">
            <a:extLst>
              <a:ext uri="{FF2B5EF4-FFF2-40B4-BE49-F238E27FC236}">
                <a16:creationId xmlns:a16="http://schemas.microsoft.com/office/drawing/2014/main" id="{FB9AEDF5-508E-471E-A677-BF146A6DCB3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054"/>
          <a:stretch/>
        </p:blipFill>
        <p:spPr bwMode="auto">
          <a:xfrm>
            <a:off x="8260956" y="1134023"/>
            <a:ext cx="649358" cy="6457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8860E70-CD4C-4CB5-B7A9-F91E281F0753}"/>
              </a:ext>
            </a:extLst>
          </p:cNvPr>
          <p:cNvSpPr txBox="1"/>
          <p:nvPr/>
        </p:nvSpPr>
        <p:spPr>
          <a:xfrm>
            <a:off x="9027291" y="1236517"/>
            <a:ext cx="79837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pic>
        <p:nvPicPr>
          <p:cNvPr id="13" name="Graphic 12" descr="Arrow: Slight curve">
            <a:extLst>
              <a:ext uri="{FF2B5EF4-FFF2-40B4-BE49-F238E27FC236}">
                <a16:creationId xmlns:a16="http://schemas.microsoft.com/office/drawing/2014/main" id="{D9C7EEB3-4B87-4F3E-A877-10F373277B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7580" flipV="1">
            <a:off x="7082634" y="789909"/>
            <a:ext cx="932031" cy="932031"/>
          </a:xfrm>
          <a:prstGeom prst="rect">
            <a:avLst/>
          </a:prstGeom>
        </p:spPr>
      </p:pic>
      <p:pic>
        <p:nvPicPr>
          <p:cNvPr id="21" name="Graphic 20" descr="Arrow: Slight curve">
            <a:extLst>
              <a:ext uri="{FF2B5EF4-FFF2-40B4-BE49-F238E27FC236}">
                <a16:creationId xmlns:a16="http://schemas.microsoft.com/office/drawing/2014/main" id="{53CB01DE-929E-4090-93BF-65D5150715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587906">
            <a:off x="4197120" y="806901"/>
            <a:ext cx="914400" cy="914400"/>
          </a:xfrm>
          <a:prstGeom prst="rect">
            <a:avLst/>
          </a:prstGeom>
        </p:spPr>
      </p:pic>
      <p:pic>
        <p:nvPicPr>
          <p:cNvPr id="25" name="Graphic 24" descr="Single gear">
            <a:extLst>
              <a:ext uri="{FF2B5EF4-FFF2-40B4-BE49-F238E27FC236}">
                <a16:creationId xmlns:a16="http://schemas.microsoft.com/office/drawing/2014/main" id="{D286959C-BB8F-4EBA-AE16-7212C12767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02779" y="842925"/>
            <a:ext cx="1115147" cy="1115147"/>
          </a:xfrm>
          <a:prstGeom prst="rect">
            <a:avLst/>
          </a:prstGeom>
        </p:spPr>
      </p:pic>
      <p:sp>
        <p:nvSpPr>
          <p:cNvPr id="28" name="TextBox 27">
            <a:extLst>
              <a:ext uri="{FF2B5EF4-FFF2-40B4-BE49-F238E27FC236}">
                <a16:creationId xmlns:a16="http://schemas.microsoft.com/office/drawing/2014/main" id="{93EF2847-4FF2-4AC0-9E93-0FB584BFB722}"/>
              </a:ext>
            </a:extLst>
          </p:cNvPr>
          <p:cNvSpPr txBox="1"/>
          <p:nvPr/>
        </p:nvSpPr>
        <p:spPr>
          <a:xfrm>
            <a:off x="2513636" y="1226075"/>
            <a:ext cx="86401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38" name="Flowchart: Terminator 37">
            <a:extLst>
              <a:ext uri="{FF2B5EF4-FFF2-40B4-BE49-F238E27FC236}">
                <a16:creationId xmlns:a16="http://schemas.microsoft.com/office/drawing/2014/main" id="{6F20F92F-DBA0-450F-AEA9-93AC622655CC}"/>
              </a:ext>
            </a:extLst>
          </p:cNvPr>
          <p:cNvSpPr/>
          <p:nvPr/>
        </p:nvSpPr>
        <p:spPr>
          <a:xfrm>
            <a:off x="4913368" y="640120"/>
            <a:ext cx="2320291"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Flowchart: Terminator 39">
            <a:extLst>
              <a:ext uri="{FF2B5EF4-FFF2-40B4-BE49-F238E27FC236}">
                <a16:creationId xmlns:a16="http://schemas.microsoft.com/office/drawing/2014/main" id="{3311A66F-FF5B-4AA8-B261-D9340B31CAD2}"/>
              </a:ext>
            </a:extLst>
          </p:cNvPr>
          <p:cNvSpPr/>
          <p:nvPr/>
        </p:nvSpPr>
        <p:spPr>
          <a:xfrm>
            <a:off x="835072" y="1229637"/>
            <a:ext cx="1537060"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$27,900,000</a:t>
            </a:r>
          </a:p>
        </p:txBody>
      </p:sp>
      <p:sp>
        <p:nvSpPr>
          <p:cNvPr id="41" name="Flowchart: Terminator 40">
            <a:extLst>
              <a:ext uri="{FF2B5EF4-FFF2-40B4-BE49-F238E27FC236}">
                <a16:creationId xmlns:a16="http://schemas.microsoft.com/office/drawing/2014/main" id="{E961D05D-7A99-4641-A730-3ABA5295F1CF}"/>
              </a:ext>
            </a:extLst>
          </p:cNvPr>
          <p:cNvSpPr/>
          <p:nvPr/>
        </p:nvSpPr>
        <p:spPr>
          <a:xfrm>
            <a:off x="9909298" y="1243560"/>
            <a:ext cx="1629568"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$23,250,000</a:t>
            </a:r>
          </a:p>
        </p:txBody>
      </p:sp>
      <p:sp>
        <p:nvSpPr>
          <p:cNvPr id="5" name="Rectangle 4">
            <a:extLst>
              <a:ext uri="{FF2B5EF4-FFF2-40B4-BE49-F238E27FC236}">
                <a16:creationId xmlns:a16="http://schemas.microsoft.com/office/drawing/2014/main" id="{18D9196B-21B8-4DA0-9E3D-917A7665B37C}"/>
              </a:ext>
            </a:extLst>
          </p:cNvPr>
          <p:cNvSpPr/>
          <p:nvPr/>
        </p:nvSpPr>
        <p:spPr>
          <a:xfrm>
            <a:off x="5155551" y="162785"/>
            <a:ext cx="1656376" cy="34233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FY 2022</a:t>
            </a:r>
          </a:p>
        </p:txBody>
      </p:sp>
    </p:spTree>
    <p:extLst>
      <p:ext uri="{BB962C8B-B14F-4D97-AF65-F5344CB8AC3E}">
        <p14:creationId xmlns:p14="http://schemas.microsoft.com/office/powerpoint/2010/main" val="198226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8408BB01-50A7-487D-9C22-CB38F73A7D58}"/>
              </a:ext>
            </a:extLst>
          </p:cNvPr>
          <p:cNvSpPr/>
          <p:nvPr/>
        </p:nvSpPr>
        <p:spPr>
          <a:xfrm>
            <a:off x="9816542" y="1068711"/>
            <a:ext cx="1848850" cy="791236"/>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Oval 1">
            <a:extLst>
              <a:ext uri="{FF2B5EF4-FFF2-40B4-BE49-F238E27FC236}">
                <a16:creationId xmlns:a16="http://schemas.microsoft.com/office/drawing/2014/main" id="{36436AFD-A415-4969-AF1C-3775D32FA53C}"/>
              </a:ext>
            </a:extLst>
          </p:cNvPr>
          <p:cNvSpPr/>
          <p:nvPr/>
        </p:nvSpPr>
        <p:spPr>
          <a:xfrm>
            <a:off x="662384" y="1061289"/>
            <a:ext cx="1848850" cy="791236"/>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1AC7D6A9-FC88-4AD3-907D-F83DFC9CB5EF}"/>
              </a:ext>
            </a:extLst>
          </p:cNvPr>
          <p:cNvSpPr txBox="1"/>
          <p:nvPr/>
        </p:nvSpPr>
        <p:spPr>
          <a:xfrm>
            <a:off x="5155551" y="638039"/>
            <a:ext cx="205040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$465,000,000</a:t>
            </a:r>
          </a:p>
        </p:txBody>
      </p:sp>
      <p:pic>
        <p:nvPicPr>
          <p:cNvPr id="1028" name="Picture 4" descr="Image result for cpb logo">
            <a:extLst>
              <a:ext uri="{FF2B5EF4-FFF2-40B4-BE49-F238E27FC236}">
                <a16:creationId xmlns:a16="http://schemas.microsoft.com/office/drawing/2014/main" id="{FB9AEDF5-508E-471E-A677-BF146A6DCB3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054"/>
          <a:stretch/>
        </p:blipFill>
        <p:spPr bwMode="auto">
          <a:xfrm>
            <a:off x="8260956" y="1134023"/>
            <a:ext cx="649358" cy="6457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8860E70-CD4C-4CB5-B7A9-F91E281F0753}"/>
              </a:ext>
            </a:extLst>
          </p:cNvPr>
          <p:cNvSpPr txBox="1"/>
          <p:nvPr/>
        </p:nvSpPr>
        <p:spPr>
          <a:xfrm>
            <a:off x="9027291" y="1236517"/>
            <a:ext cx="79837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pic>
        <p:nvPicPr>
          <p:cNvPr id="13" name="Graphic 12" descr="Arrow: Slight curve">
            <a:extLst>
              <a:ext uri="{FF2B5EF4-FFF2-40B4-BE49-F238E27FC236}">
                <a16:creationId xmlns:a16="http://schemas.microsoft.com/office/drawing/2014/main" id="{D9C7EEB3-4B87-4F3E-A877-10F373277B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7580" flipV="1">
            <a:off x="7082634" y="789909"/>
            <a:ext cx="932031" cy="932031"/>
          </a:xfrm>
          <a:prstGeom prst="rect">
            <a:avLst/>
          </a:prstGeom>
        </p:spPr>
      </p:pic>
      <p:pic>
        <p:nvPicPr>
          <p:cNvPr id="16" name="Graphic 15" descr="Radio">
            <a:extLst>
              <a:ext uri="{FF2B5EF4-FFF2-40B4-BE49-F238E27FC236}">
                <a16:creationId xmlns:a16="http://schemas.microsoft.com/office/drawing/2014/main" id="{238B2BA6-A6AD-414B-AD4F-B25B323D6E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1643" y="2536063"/>
            <a:ext cx="914400" cy="914400"/>
          </a:xfrm>
          <a:prstGeom prst="rect">
            <a:avLst/>
          </a:prstGeom>
        </p:spPr>
      </p:pic>
      <p:pic>
        <p:nvPicPr>
          <p:cNvPr id="18" name="Graphic 17" descr="Television">
            <a:extLst>
              <a:ext uri="{FF2B5EF4-FFF2-40B4-BE49-F238E27FC236}">
                <a16:creationId xmlns:a16="http://schemas.microsoft.com/office/drawing/2014/main" id="{31909AE5-AECC-47BB-9F48-70C45F0901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01584" y="2590723"/>
            <a:ext cx="914400" cy="914400"/>
          </a:xfrm>
          <a:prstGeom prst="rect">
            <a:avLst/>
          </a:prstGeom>
        </p:spPr>
      </p:pic>
      <p:pic>
        <p:nvPicPr>
          <p:cNvPr id="21" name="Graphic 20" descr="Arrow: Slight curve">
            <a:extLst>
              <a:ext uri="{FF2B5EF4-FFF2-40B4-BE49-F238E27FC236}">
                <a16:creationId xmlns:a16="http://schemas.microsoft.com/office/drawing/2014/main" id="{53CB01DE-929E-4090-93BF-65D5150715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587906">
            <a:off x="4197120" y="806901"/>
            <a:ext cx="914400" cy="914400"/>
          </a:xfrm>
          <a:prstGeom prst="rect">
            <a:avLst/>
          </a:prstGeom>
        </p:spPr>
      </p:pic>
      <p:pic>
        <p:nvPicPr>
          <p:cNvPr id="25" name="Graphic 24" descr="Single gear">
            <a:extLst>
              <a:ext uri="{FF2B5EF4-FFF2-40B4-BE49-F238E27FC236}">
                <a16:creationId xmlns:a16="http://schemas.microsoft.com/office/drawing/2014/main" id="{D286959C-BB8F-4EBA-AE16-7212C12767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02779" y="842925"/>
            <a:ext cx="1115147" cy="1115147"/>
          </a:xfrm>
          <a:prstGeom prst="rect">
            <a:avLst/>
          </a:prstGeom>
        </p:spPr>
      </p:pic>
      <p:sp>
        <p:nvSpPr>
          <p:cNvPr id="28" name="TextBox 27">
            <a:extLst>
              <a:ext uri="{FF2B5EF4-FFF2-40B4-BE49-F238E27FC236}">
                <a16:creationId xmlns:a16="http://schemas.microsoft.com/office/drawing/2014/main" id="{93EF2847-4FF2-4AC0-9E93-0FB584BFB722}"/>
              </a:ext>
            </a:extLst>
          </p:cNvPr>
          <p:cNvSpPr txBox="1"/>
          <p:nvPr/>
        </p:nvSpPr>
        <p:spPr>
          <a:xfrm>
            <a:off x="2513636" y="1226075"/>
            <a:ext cx="86401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pic>
        <p:nvPicPr>
          <p:cNvPr id="27" name="Graphic 26" descr="Line Arrow: Counterclockwise curve">
            <a:extLst>
              <a:ext uri="{FF2B5EF4-FFF2-40B4-BE49-F238E27FC236}">
                <a16:creationId xmlns:a16="http://schemas.microsoft.com/office/drawing/2014/main" id="{12FBFDA3-CB64-4CD5-A133-8A0AE450C2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4837534">
            <a:off x="4117811" y="1975956"/>
            <a:ext cx="914400" cy="1345481"/>
          </a:xfrm>
          <a:prstGeom prst="rect">
            <a:avLst/>
          </a:prstGeom>
        </p:spPr>
      </p:pic>
      <p:pic>
        <p:nvPicPr>
          <p:cNvPr id="30" name="Graphic 29" descr="Line Arrow: Clockwise curve">
            <a:extLst>
              <a:ext uri="{FF2B5EF4-FFF2-40B4-BE49-F238E27FC236}">
                <a16:creationId xmlns:a16="http://schemas.microsoft.com/office/drawing/2014/main" id="{F5A1EF0C-7765-4842-812B-88A5C071D37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740971">
            <a:off x="7220263" y="1911924"/>
            <a:ext cx="985191" cy="1491952"/>
          </a:xfrm>
          <a:prstGeom prst="rect">
            <a:avLst/>
          </a:prstGeom>
        </p:spPr>
      </p:pic>
      <p:sp>
        <p:nvSpPr>
          <p:cNvPr id="19" name="TextBox 18">
            <a:extLst>
              <a:ext uri="{FF2B5EF4-FFF2-40B4-BE49-F238E27FC236}">
                <a16:creationId xmlns:a16="http://schemas.microsoft.com/office/drawing/2014/main" id="{88544829-E144-4F10-B477-A561875E7B7A}"/>
              </a:ext>
            </a:extLst>
          </p:cNvPr>
          <p:cNvSpPr txBox="1"/>
          <p:nvPr/>
        </p:nvSpPr>
        <p:spPr>
          <a:xfrm>
            <a:off x="4413216" y="1899111"/>
            <a:ext cx="3336657"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Stations &amp; Programming 89%</a:t>
            </a:r>
          </a:p>
        </p:txBody>
      </p:sp>
      <p:sp>
        <p:nvSpPr>
          <p:cNvPr id="22" name="TextBox 21">
            <a:extLst>
              <a:ext uri="{FF2B5EF4-FFF2-40B4-BE49-F238E27FC236}">
                <a16:creationId xmlns:a16="http://schemas.microsoft.com/office/drawing/2014/main" id="{5433C9C6-8779-44A6-8F18-50014ACACCB3}"/>
              </a:ext>
            </a:extLst>
          </p:cNvPr>
          <p:cNvSpPr txBox="1"/>
          <p:nvPr/>
        </p:nvSpPr>
        <p:spPr>
          <a:xfrm>
            <a:off x="1888644" y="2866490"/>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75%</a:t>
            </a:r>
          </a:p>
        </p:txBody>
      </p:sp>
      <p:sp>
        <p:nvSpPr>
          <p:cNvPr id="24" name="TextBox 23">
            <a:extLst>
              <a:ext uri="{FF2B5EF4-FFF2-40B4-BE49-F238E27FC236}">
                <a16:creationId xmlns:a16="http://schemas.microsoft.com/office/drawing/2014/main" id="{45C00402-881E-4DB5-BC16-7A6DF5585C3A}"/>
              </a:ext>
            </a:extLst>
          </p:cNvPr>
          <p:cNvSpPr txBox="1"/>
          <p:nvPr/>
        </p:nvSpPr>
        <p:spPr>
          <a:xfrm>
            <a:off x="9454344" y="2937151"/>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25%</a:t>
            </a:r>
          </a:p>
        </p:txBody>
      </p:sp>
      <p:pic>
        <p:nvPicPr>
          <p:cNvPr id="4" name="Graphic 3" descr="Line Arrow: Straight">
            <a:extLst>
              <a:ext uri="{FF2B5EF4-FFF2-40B4-BE49-F238E27FC236}">
                <a16:creationId xmlns:a16="http://schemas.microsoft.com/office/drawing/2014/main" id="{55362EF0-8E5A-4FB5-B245-C6F673C90B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200000">
            <a:off x="5769934" y="873940"/>
            <a:ext cx="670709" cy="1003909"/>
          </a:xfrm>
          <a:prstGeom prst="rect">
            <a:avLst/>
          </a:prstGeom>
        </p:spPr>
      </p:pic>
      <p:sp>
        <p:nvSpPr>
          <p:cNvPr id="38" name="Flowchart: Terminator 37">
            <a:extLst>
              <a:ext uri="{FF2B5EF4-FFF2-40B4-BE49-F238E27FC236}">
                <a16:creationId xmlns:a16="http://schemas.microsoft.com/office/drawing/2014/main" id="{6F20F92F-DBA0-450F-AEA9-93AC622655CC}"/>
              </a:ext>
            </a:extLst>
          </p:cNvPr>
          <p:cNvSpPr/>
          <p:nvPr/>
        </p:nvSpPr>
        <p:spPr>
          <a:xfrm>
            <a:off x="4913368" y="640120"/>
            <a:ext cx="2320291"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Flowchart: Terminator 38">
            <a:extLst>
              <a:ext uri="{FF2B5EF4-FFF2-40B4-BE49-F238E27FC236}">
                <a16:creationId xmlns:a16="http://schemas.microsoft.com/office/drawing/2014/main" id="{6EB3BEB3-4F71-4359-8FA3-E37B0EFDA5BB}"/>
              </a:ext>
            </a:extLst>
          </p:cNvPr>
          <p:cNvSpPr/>
          <p:nvPr/>
        </p:nvSpPr>
        <p:spPr>
          <a:xfrm>
            <a:off x="4273538" y="1877327"/>
            <a:ext cx="3575599"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Flowchart: Terminator 39">
            <a:extLst>
              <a:ext uri="{FF2B5EF4-FFF2-40B4-BE49-F238E27FC236}">
                <a16:creationId xmlns:a16="http://schemas.microsoft.com/office/drawing/2014/main" id="{3311A66F-FF5B-4AA8-B261-D9340B31CAD2}"/>
              </a:ext>
            </a:extLst>
          </p:cNvPr>
          <p:cNvSpPr/>
          <p:nvPr/>
        </p:nvSpPr>
        <p:spPr>
          <a:xfrm>
            <a:off x="835072" y="1229637"/>
            <a:ext cx="1537060"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$27,900,000</a:t>
            </a:r>
          </a:p>
        </p:txBody>
      </p:sp>
      <p:sp>
        <p:nvSpPr>
          <p:cNvPr id="41" name="Flowchart: Terminator 40">
            <a:extLst>
              <a:ext uri="{FF2B5EF4-FFF2-40B4-BE49-F238E27FC236}">
                <a16:creationId xmlns:a16="http://schemas.microsoft.com/office/drawing/2014/main" id="{E961D05D-7A99-4641-A730-3ABA5295F1CF}"/>
              </a:ext>
            </a:extLst>
          </p:cNvPr>
          <p:cNvSpPr/>
          <p:nvPr/>
        </p:nvSpPr>
        <p:spPr>
          <a:xfrm>
            <a:off x="9909298" y="1243560"/>
            <a:ext cx="1629568"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$23,250,000</a:t>
            </a:r>
          </a:p>
        </p:txBody>
      </p:sp>
      <p:sp>
        <p:nvSpPr>
          <p:cNvPr id="5" name="Rectangle 4">
            <a:extLst>
              <a:ext uri="{FF2B5EF4-FFF2-40B4-BE49-F238E27FC236}">
                <a16:creationId xmlns:a16="http://schemas.microsoft.com/office/drawing/2014/main" id="{18D9196B-21B8-4DA0-9E3D-917A7665B37C}"/>
              </a:ext>
            </a:extLst>
          </p:cNvPr>
          <p:cNvSpPr/>
          <p:nvPr/>
        </p:nvSpPr>
        <p:spPr>
          <a:xfrm>
            <a:off x="5155551" y="162785"/>
            <a:ext cx="1656376" cy="34233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FY 2022</a:t>
            </a:r>
          </a:p>
        </p:txBody>
      </p:sp>
    </p:spTree>
    <p:extLst>
      <p:ext uri="{BB962C8B-B14F-4D97-AF65-F5344CB8AC3E}">
        <p14:creationId xmlns:p14="http://schemas.microsoft.com/office/powerpoint/2010/main" val="48293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8408BB01-50A7-487D-9C22-CB38F73A7D58}"/>
              </a:ext>
            </a:extLst>
          </p:cNvPr>
          <p:cNvSpPr/>
          <p:nvPr/>
        </p:nvSpPr>
        <p:spPr>
          <a:xfrm>
            <a:off x="9816542" y="1068711"/>
            <a:ext cx="1848850" cy="791236"/>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Oval 1">
            <a:extLst>
              <a:ext uri="{FF2B5EF4-FFF2-40B4-BE49-F238E27FC236}">
                <a16:creationId xmlns:a16="http://schemas.microsoft.com/office/drawing/2014/main" id="{36436AFD-A415-4969-AF1C-3775D32FA53C}"/>
              </a:ext>
            </a:extLst>
          </p:cNvPr>
          <p:cNvSpPr/>
          <p:nvPr/>
        </p:nvSpPr>
        <p:spPr>
          <a:xfrm>
            <a:off x="662384" y="1061289"/>
            <a:ext cx="1848850" cy="791236"/>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Flowchart: Terminator 5">
            <a:extLst>
              <a:ext uri="{FF2B5EF4-FFF2-40B4-BE49-F238E27FC236}">
                <a16:creationId xmlns:a16="http://schemas.microsoft.com/office/drawing/2014/main" id="{56CEEFAB-825F-4CFF-8292-62AF0DF78091}"/>
              </a:ext>
            </a:extLst>
          </p:cNvPr>
          <p:cNvSpPr/>
          <p:nvPr/>
        </p:nvSpPr>
        <p:spPr>
          <a:xfrm>
            <a:off x="1346216" y="3595522"/>
            <a:ext cx="3137007" cy="1054602"/>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AC7D6A9-FC88-4AD3-907D-F83DFC9CB5EF}"/>
              </a:ext>
            </a:extLst>
          </p:cNvPr>
          <p:cNvSpPr txBox="1"/>
          <p:nvPr/>
        </p:nvSpPr>
        <p:spPr>
          <a:xfrm>
            <a:off x="5155551" y="638039"/>
            <a:ext cx="205040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$465,000,000</a:t>
            </a:r>
          </a:p>
        </p:txBody>
      </p:sp>
      <p:pic>
        <p:nvPicPr>
          <p:cNvPr id="1028" name="Picture 4" descr="Image result for cpb logo">
            <a:extLst>
              <a:ext uri="{FF2B5EF4-FFF2-40B4-BE49-F238E27FC236}">
                <a16:creationId xmlns:a16="http://schemas.microsoft.com/office/drawing/2014/main" id="{FB9AEDF5-508E-471E-A677-BF146A6DCB3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054"/>
          <a:stretch/>
        </p:blipFill>
        <p:spPr bwMode="auto">
          <a:xfrm>
            <a:off x="8260956" y="1134023"/>
            <a:ext cx="649358" cy="6457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8860E70-CD4C-4CB5-B7A9-F91E281F0753}"/>
              </a:ext>
            </a:extLst>
          </p:cNvPr>
          <p:cNvSpPr txBox="1"/>
          <p:nvPr/>
        </p:nvSpPr>
        <p:spPr>
          <a:xfrm>
            <a:off x="9027291" y="1236517"/>
            <a:ext cx="79837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pic>
        <p:nvPicPr>
          <p:cNvPr id="13" name="Graphic 12" descr="Arrow: Slight curve">
            <a:extLst>
              <a:ext uri="{FF2B5EF4-FFF2-40B4-BE49-F238E27FC236}">
                <a16:creationId xmlns:a16="http://schemas.microsoft.com/office/drawing/2014/main" id="{D9C7EEB3-4B87-4F3E-A877-10F373277B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7580" flipV="1">
            <a:off x="7082634" y="789909"/>
            <a:ext cx="932031" cy="932031"/>
          </a:xfrm>
          <a:prstGeom prst="rect">
            <a:avLst/>
          </a:prstGeom>
        </p:spPr>
      </p:pic>
      <p:pic>
        <p:nvPicPr>
          <p:cNvPr id="16" name="Graphic 15" descr="Radio">
            <a:extLst>
              <a:ext uri="{FF2B5EF4-FFF2-40B4-BE49-F238E27FC236}">
                <a16:creationId xmlns:a16="http://schemas.microsoft.com/office/drawing/2014/main" id="{238B2BA6-A6AD-414B-AD4F-B25B323D6E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1643" y="2536063"/>
            <a:ext cx="914400" cy="914400"/>
          </a:xfrm>
          <a:prstGeom prst="rect">
            <a:avLst/>
          </a:prstGeom>
        </p:spPr>
      </p:pic>
      <p:pic>
        <p:nvPicPr>
          <p:cNvPr id="18" name="Graphic 17" descr="Television">
            <a:extLst>
              <a:ext uri="{FF2B5EF4-FFF2-40B4-BE49-F238E27FC236}">
                <a16:creationId xmlns:a16="http://schemas.microsoft.com/office/drawing/2014/main" id="{31909AE5-AECC-47BB-9F48-70C45F0901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01584" y="2590723"/>
            <a:ext cx="914400" cy="914400"/>
          </a:xfrm>
          <a:prstGeom prst="rect">
            <a:avLst/>
          </a:prstGeom>
        </p:spPr>
      </p:pic>
      <p:pic>
        <p:nvPicPr>
          <p:cNvPr id="21" name="Graphic 20" descr="Arrow: Slight curve">
            <a:extLst>
              <a:ext uri="{FF2B5EF4-FFF2-40B4-BE49-F238E27FC236}">
                <a16:creationId xmlns:a16="http://schemas.microsoft.com/office/drawing/2014/main" id="{53CB01DE-929E-4090-93BF-65D5150715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587906">
            <a:off x="4197120" y="806901"/>
            <a:ext cx="914400" cy="914400"/>
          </a:xfrm>
          <a:prstGeom prst="rect">
            <a:avLst/>
          </a:prstGeom>
        </p:spPr>
      </p:pic>
      <p:pic>
        <p:nvPicPr>
          <p:cNvPr id="25" name="Graphic 24" descr="Single gear">
            <a:extLst>
              <a:ext uri="{FF2B5EF4-FFF2-40B4-BE49-F238E27FC236}">
                <a16:creationId xmlns:a16="http://schemas.microsoft.com/office/drawing/2014/main" id="{D286959C-BB8F-4EBA-AE16-7212C12767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02779" y="842925"/>
            <a:ext cx="1115147" cy="1115147"/>
          </a:xfrm>
          <a:prstGeom prst="rect">
            <a:avLst/>
          </a:prstGeom>
        </p:spPr>
      </p:pic>
      <p:sp>
        <p:nvSpPr>
          <p:cNvPr id="28" name="TextBox 27">
            <a:extLst>
              <a:ext uri="{FF2B5EF4-FFF2-40B4-BE49-F238E27FC236}">
                <a16:creationId xmlns:a16="http://schemas.microsoft.com/office/drawing/2014/main" id="{93EF2847-4FF2-4AC0-9E93-0FB584BFB722}"/>
              </a:ext>
            </a:extLst>
          </p:cNvPr>
          <p:cNvSpPr txBox="1"/>
          <p:nvPr/>
        </p:nvSpPr>
        <p:spPr>
          <a:xfrm>
            <a:off x="2513636" y="1226075"/>
            <a:ext cx="86401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pic>
        <p:nvPicPr>
          <p:cNvPr id="27" name="Graphic 26" descr="Line Arrow: Counterclockwise curve">
            <a:extLst>
              <a:ext uri="{FF2B5EF4-FFF2-40B4-BE49-F238E27FC236}">
                <a16:creationId xmlns:a16="http://schemas.microsoft.com/office/drawing/2014/main" id="{12FBFDA3-CB64-4CD5-A133-8A0AE450C2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4837534">
            <a:off x="4117811" y="1975956"/>
            <a:ext cx="914400" cy="1345481"/>
          </a:xfrm>
          <a:prstGeom prst="rect">
            <a:avLst/>
          </a:prstGeom>
        </p:spPr>
      </p:pic>
      <p:pic>
        <p:nvPicPr>
          <p:cNvPr id="30" name="Graphic 29" descr="Line Arrow: Clockwise curve">
            <a:extLst>
              <a:ext uri="{FF2B5EF4-FFF2-40B4-BE49-F238E27FC236}">
                <a16:creationId xmlns:a16="http://schemas.microsoft.com/office/drawing/2014/main" id="{F5A1EF0C-7765-4842-812B-88A5C071D37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740971">
            <a:off x="7220263" y="1911924"/>
            <a:ext cx="985191" cy="1491952"/>
          </a:xfrm>
          <a:prstGeom prst="rect">
            <a:avLst/>
          </a:prstGeom>
        </p:spPr>
      </p:pic>
      <p:sp>
        <p:nvSpPr>
          <p:cNvPr id="19" name="TextBox 18">
            <a:extLst>
              <a:ext uri="{FF2B5EF4-FFF2-40B4-BE49-F238E27FC236}">
                <a16:creationId xmlns:a16="http://schemas.microsoft.com/office/drawing/2014/main" id="{88544829-E144-4F10-B477-A561875E7B7A}"/>
              </a:ext>
            </a:extLst>
          </p:cNvPr>
          <p:cNvSpPr txBox="1"/>
          <p:nvPr/>
        </p:nvSpPr>
        <p:spPr>
          <a:xfrm>
            <a:off x="4413216" y="1899111"/>
            <a:ext cx="3336657"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Stations &amp; Programming 89%</a:t>
            </a:r>
          </a:p>
        </p:txBody>
      </p:sp>
      <p:sp>
        <p:nvSpPr>
          <p:cNvPr id="22" name="TextBox 21">
            <a:extLst>
              <a:ext uri="{FF2B5EF4-FFF2-40B4-BE49-F238E27FC236}">
                <a16:creationId xmlns:a16="http://schemas.microsoft.com/office/drawing/2014/main" id="{5433C9C6-8779-44A6-8F18-50014ACACCB3}"/>
              </a:ext>
            </a:extLst>
          </p:cNvPr>
          <p:cNvSpPr txBox="1"/>
          <p:nvPr/>
        </p:nvSpPr>
        <p:spPr>
          <a:xfrm>
            <a:off x="1888644" y="2866490"/>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75%</a:t>
            </a:r>
          </a:p>
        </p:txBody>
      </p:sp>
      <p:sp>
        <p:nvSpPr>
          <p:cNvPr id="24" name="TextBox 23">
            <a:extLst>
              <a:ext uri="{FF2B5EF4-FFF2-40B4-BE49-F238E27FC236}">
                <a16:creationId xmlns:a16="http://schemas.microsoft.com/office/drawing/2014/main" id="{45C00402-881E-4DB5-BC16-7A6DF5585C3A}"/>
              </a:ext>
            </a:extLst>
          </p:cNvPr>
          <p:cNvSpPr txBox="1"/>
          <p:nvPr/>
        </p:nvSpPr>
        <p:spPr>
          <a:xfrm>
            <a:off x="9454344" y="2937151"/>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25%</a:t>
            </a:r>
          </a:p>
        </p:txBody>
      </p:sp>
      <p:pic>
        <p:nvPicPr>
          <p:cNvPr id="4" name="Graphic 3" descr="Line Arrow: Straight">
            <a:extLst>
              <a:ext uri="{FF2B5EF4-FFF2-40B4-BE49-F238E27FC236}">
                <a16:creationId xmlns:a16="http://schemas.microsoft.com/office/drawing/2014/main" id="{55362EF0-8E5A-4FB5-B245-C6F673C90B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200000">
            <a:off x="5769934" y="873940"/>
            <a:ext cx="670709" cy="1003909"/>
          </a:xfrm>
          <a:prstGeom prst="rect">
            <a:avLst/>
          </a:prstGeom>
        </p:spPr>
      </p:pic>
      <p:sp>
        <p:nvSpPr>
          <p:cNvPr id="38" name="Flowchart: Terminator 37">
            <a:extLst>
              <a:ext uri="{FF2B5EF4-FFF2-40B4-BE49-F238E27FC236}">
                <a16:creationId xmlns:a16="http://schemas.microsoft.com/office/drawing/2014/main" id="{6F20F92F-DBA0-450F-AEA9-93AC622655CC}"/>
              </a:ext>
            </a:extLst>
          </p:cNvPr>
          <p:cNvSpPr/>
          <p:nvPr/>
        </p:nvSpPr>
        <p:spPr>
          <a:xfrm>
            <a:off x="4913368" y="640120"/>
            <a:ext cx="2320291"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Flowchart: Terminator 38">
            <a:extLst>
              <a:ext uri="{FF2B5EF4-FFF2-40B4-BE49-F238E27FC236}">
                <a16:creationId xmlns:a16="http://schemas.microsoft.com/office/drawing/2014/main" id="{6EB3BEB3-4F71-4359-8FA3-E37B0EFDA5BB}"/>
              </a:ext>
            </a:extLst>
          </p:cNvPr>
          <p:cNvSpPr/>
          <p:nvPr/>
        </p:nvSpPr>
        <p:spPr>
          <a:xfrm>
            <a:off x="4273538" y="1877327"/>
            <a:ext cx="3575599"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Flowchart: Terminator 39">
            <a:extLst>
              <a:ext uri="{FF2B5EF4-FFF2-40B4-BE49-F238E27FC236}">
                <a16:creationId xmlns:a16="http://schemas.microsoft.com/office/drawing/2014/main" id="{3311A66F-FF5B-4AA8-B261-D9340B31CAD2}"/>
              </a:ext>
            </a:extLst>
          </p:cNvPr>
          <p:cNvSpPr/>
          <p:nvPr/>
        </p:nvSpPr>
        <p:spPr>
          <a:xfrm>
            <a:off x="835072" y="1229637"/>
            <a:ext cx="1537060"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$27,900,000</a:t>
            </a:r>
          </a:p>
        </p:txBody>
      </p:sp>
      <p:sp>
        <p:nvSpPr>
          <p:cNvPr id="41" name="Flowchart: Terminator 40">
            <a:extLst>
              <a:ext uri="{FF2B5EF4-FFF2-40B4-BE49-F238E27FC236}">
                <a16:creationId xmlns:a16="http://schemas.microsoft.com/office/drawing/2014/main" id="{E961D05D-7A99-4641-A730-3ABA5295F1CF}"/>
              </a:ext>
            </a:extLst>
          </p:cNvPr>
          <p:cNvSpPr/>
          <p:nvPr/>
        </p:nvSpPr>
        <p:spPr>
          <a:xfrm>
            <a:off x="9909298" y="1243560"/>
            <a:ext cx="1629568"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$23,250,000</a:t>
            </a:r>
          </a:p>
        </p:txBody>
      </p:sp>
      <p:sp>
        <p:nvSpPr>
          <p:cNvPr id="5" name="Rectangle 4">
            <a:extLst>
              <a:ext uri="{FF2B5EF4-FFF2-40B4-BE49-F238E27FC236}">
                <a16:creationId xmlns:a16="http://schemas.microsoft.com/office/drawing/2014/main" id="{18D9196B-21B8-4DA0-9E3D-917A7665B37C}"/>
              </a:ext>
            </a:extLst>
          </p:cNvPr>
          <p:cNvSpPr/>
          <p:nvPr/>
        </p:nvSpPr>
        <p:spPr>
          <a:xfrm>
            <a:off x="5155551" y="162785"/>
            <a:ext cx="1656376" cy="34233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FY 2022</a:t>
            </a:r>
          </a:p>
        </p:txBody>
      </p:sp>
      <p:sp>
        <p:nvSpPr>
          <p:cNvPr id="31" name="TextBox 30">
            <a:extLst>
              <a:ext uri="{FF2B5EF4-FFF2-40B4-BE49-F238E27FC236}">
                <a16:creationId xmlns:a16="http://schemas.microsoft.com/office/drawing/2014/main" id="{FCD08139-19A2-DBFD-F2AC-E600C26B3E21}"/>
              </a:ext>
            </a:extLst>
          </p:cNvPr>
          <p:cNvSpPr txBox="1"/>
          <p:nvPr/>
        </p:nvSpPr>
        <p:spPr>
          <a:xfrm>
            <a:off x="576229" y="3947726"/>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75%</a:t>
            </a:r>
          </a:p>
        </p:txBody>
      </p:sp>
      <p:sp>
        <p:nvSpPr>
          <p:cNvPr id="34" name="Flowchart: Terminator 33">
            <a:extLst>
              <a:ext uri="{FF2B5EF4-FFF2-40B4-BE49-F238E27FC236}">
                <a16:creationId xmlns:a16="http://schemas.microsoft.com/office/drawing/2014/main" id="{86C496AF-7C2C-C195-3BA9-D38E3A8E96A1}"/>
              </a:ext>
            </a:extLst>
          </p:cNvPr>
          <p:cNvSpPr/>
          <p:nvPr/>
        </p:nvSpPr>
        <p:spPr>
          <a:xfrm>
            <a:off x="7341810" y="3592852"/>
            <a:ext cx="3137007" cy="1054602"/>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C96A04EA-C9D8-1BA2-9370-2645C70B0CFE}"/>
              </a:ext>
            </a:extLst>
          </p:cNvPr>
          <p:cNvSpPr txBox="1"/>
          <p:nvPr/>
        </p:nvSpPr>
        <p:spPr>
          <a:xfrm>
            <a:off x="10631838" y="3947726"/>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93%</a:t>
            </a:r>
          </a:p>
        </p:txBody>
      </p:sp>
      <p:sp>
        <p:nvSpPr>
          <p:cNvPr id="44" name="TextBox 43">
            <a:extLst>
              <a:ext uri="{FF2B5EF4-FFF2-40B4-BE49-F238E27FC236}">
                <a16:creationId xmlns:a16="http://schemas.microsoft.com/office/drawing/2014/main" id="{2A9A468D-4866-3E3C-66CA-191EB51C60B3}"/>
              </a:ext>
            </a:extLst>
          </p:cNvPr>
          <p:cNvSpPr txBox="1"/>
          <p:nvPr/>
        </p:nvSpPr>
        <p:spPr>
          <a:xfrm>
            <a:off x="1409809" y="3592852"/>
            <a:ext cx="3073414" cy="1015663"/>
          </a:xfrm>
          <a:prstGeom prst="rect">
            <a:avLst/>
          </a:prstGeom>
          <a:noFill/>
        </p:spPr>
        <p:txBody>
          <a:bodyPr wrap="square" rtlCol="0" anchor="ctr">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TV</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Community Service Grants             $232,790,625</a:t>
            </a:r>
          </a:p>
        </p:txBody>
      </p:sp>
      <p:sp>
        <p:nvSpPr>
          <p:cNvPr id="46" name="TextBox 45">
            <a:extLst>
              <a:ext uri="{FF2B5EF4-FFF2-40B4-BE49-F238E27FC236}">
                <a16:creationId xmlns:a16="http://schemas.microsoft.com/office/drawing/2014/main" id="{6069B369-2B02-4A4D-B2B3-E5FD92249446}"/>
              </a:ext>
            </a:extLst>
          </p:cNvPr>
          <p:cNvSpPr txBox="1"/>
          <p:nvPr/>
        </p:nvSpPr>
        <p:spPr>
          <a:xfrm>
            <a:off x="7287832" y="3592851"/>
            <a:ext cx="3190985" cy="1015663"/>
          </a:xfrm>
          <a:prstGeom prst="rect">
            <a:avLst/>
          </a:prstGeom>
          <a:noFill/>
        </p:spPr>
        <p:txBody>
          <a:bodyPr wrap="square"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Radio</a:t>
            </a:r>
          </a:p>
          <a:p>
            <a:pPr marL="0" marR="0" lvl="0" indent="0"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Community Service Grants                                                   	  $96,220,125</a:t>
            </a:r>
          </a:p>
        </p:txBody>
      </p:sp>
    </p:spTree>
    <p:extLst>
      <p:ext uri="{BB962C8B-B14F-4D97-AF65-F5344CB8AC3E}">
        <p14:creationId xmlns:p14="http://schemas.microsoft.com/office/powerpoint/2010/main" val="270568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8408BB01-50A7-487D-9C22-CB38F73A7D58}"/>
              </a:ext>
            </a:extLst>
          </p:cNvPr>
          <p:cNvSpPr/>
          <p:nvPr/>
        </p:nvSpPr>
        <p:spPr>
          <a:xfrm>
            <a:off x="9816542" y="1068711"/>
            <a:ext cx="1848850" cy="791236"/>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Oval 1">
            <a:extLst>
              <a:ext uri="{FF2B5EF4-FFF2-40B4-BE49-F238E27FC236}">
                <a16:creationId xmlns:a16="http://schemas.microsoft.com/office/drawing/2014/main" id="{36436AFD-A415-4969-AF1C-3775D32FA53C}"/>
              </a:ext>
            </a:extLst>
          </p:cNvPr>
          <p:cNvSpPr/>
          <p:nvPr/>
        </p:nvSpPr>
        <p:spPr>
          <a:xfrm>
            <a:off x="662384" y="1061289"/>
            <a:ext cx="1848850" cy="791236"/>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Flowchart: Terminator 5">
            <a:extLst>
              <a:ext uri="{FF2B5EF4-FFF2-40B4-BE49-F238E27FC236}">
                <a16:creationId xmlns:a16="http://schemas.microsoft.com/office/drawing/2014/main" id="{56CEEFAB-825F-4CFF-8292-62AF0DF78091}"/>
              </a:ext>
            </a:extLst>
          </p:cNvPr>
          <p:cNvSpPr/>
          <p:nvPr/>
        </p:nvSpPr>
        <p:spPr>
          <a:xfrm>
            <a:off x="1346216" y="3595522"/>
            <a:ext cx="3137007" cy="1054602"/>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AC7D6A9-FC88-4AD3-907D-F83DFC9CB5EF}"/>
              </a:ext>
            </a:extLst>
          </p:cNvPr>
          <p:cNvSpPr txBox="1"/>
          <p:nvPr/>
        </p:nvSpPr>
        <p:spPr>
          <a:xfrm>
            <a:off x="5155551" y="638039"/>
            <a:ext cx="205040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$465,000,000</a:t>
            </a:r>
          </a:p>
        </p:txBody>
      </p:sp>
      <p:pic>
        <p:nvPicPr>
          <p:cNvPr id="1028" name="Picture 4" descr="Image result for cpb logo">
            <a:extLst>
              <a:ext uri="{FF2B5EF4-FFF2-40B4-BE49-F238E27FC236}">
                <a16:creationId xmlns:a16="http://schemas.microsoft.com/office/drawing/2014/main" id="{FB9AEDF5-508E-471E-A677-BF146A6DCB3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054"/>
          <a:stretch/>
        </p:blipFill>
        <p:spPr bwMode="auto">
          <a:xfrm>
            <a:off x="8260956" y="1134023"/>
            <a:ext cx="649358" cy="6457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8860E70-CD4C-4CB5-B7A9-F91E281F0753}"/>
              </a:ext>
            </a:extLst>
          </p:cNvPr>
          <p:cNvSpPr txBox="1"/>
          <p:nvPr/>
        </p:nvSpPr>
        <p:spPr>
          <a:xfrm>
            <a:off x="9027291" y="1236517"/>
            <a:ext cx="79837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pic>
        <p:nvPicPr>
          <p:cNvPr id="13" name="Graphic 12" descr="Arrow: Slight curve">
            <a:extLst>
              <a:ext uri="{FF2B5EF4-FFF2-40B4-BE49-F238E27FC236}">
                <a16:creationId xmlns:a16="http://schemas.microsoft.com/office/drawing/2014/main" id="{D9C7EEB3-4B87-4F3E-A877-10F373277B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7580" flipV="1">
            <a:off x="7082634" y="789909"/>
            <a:ext cx="932031" cy="932031"/>
          </a:xfrm>
          <a:prstGeom prst="rect">
            <a:avLst/>
          </a:prstGeom>
        </p:spPr>
      </p:pic>
      <p:pic>
        <p:nvPicPr>
          <p:cNvPr id="16" name="Graphic 15" descr="Radio">
            <a:extLst>
              <a:ext uri="{FF2B5EF4-FFF2-40B4-BE49-F238E27FC236}">
                <a16:creationId xmlns:a16="http://schemas.microsoft.com/office/drawing/2014/main" id="{238B2BA6-A6AD-414B-AD4F-B25B323D6E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1643" y="2536063"/>
            <a:ext cx="914400" cy="914400"/>
          </a:xfrm>
          <a:prstGeom prst="rect">
            <a:avLst/>
          </a:prstGeom>
        </p:spPr>
      </p:pic>
      <p:pic>
        <p:nvPicPr>
          <p:cNvPr id="18" name="Graphic 17" descr="Television">
            <a:extLst>
              <a:ext uri="{FF2B5EF4-FFF2-40B4-BE49-F238E27FC236}">
                <a16:creationId xmlns:a16="http://schemas.microsoft.com/office/drawing/2014/main" id="{31909AE5-AECC-47BB-9F48-70C45F0901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01584" y="2590723"/>
            <a:ext cx="914400" cy="914400"/>
          </a:xfrm>
          <a:prstGeom prst="rect">
            <a:avLst/>
          </a:prstGeom>
        </p:spPr>
      </p:pic>
      <p:pic>
        <p:nvPicPr>
          <p:cNvPr id="21" name="Graphic 20" descr="Arrow: Slight curve">
            <a:extLst>
              <a:ext uri="{FF2B5EF4-FFF2-40B4-BE49-F238E27FC236}">
                <a16:creationId xmlns:a16="http://schemas.microsoft.com/office/drawing/2014/main" id="{53CB01DE-929E-4090-93BF-65D5150715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587906">
            <a:off x="4197120" y="806901"/>
            <a:ext cx="914400" cy="914400"/>
          </a:xfrm>
          <a:prstGeom prst="rect">
            <a:avLst/>
          </a:prstGeom>
        </p:spPr>
      </p:pic>
      <p:pic>
        <p:nvPicPr>
          <p:cNvPr id="25" name="Graphic 24" descr="Single gear">
            <a:extLst>
              <a:ext uri="{FF2B5EF4-FFF2-40B4-BE49-F238E27FC236}">
                <a16:creationId xmlns:a16="http://schemas.microsoft.com/office/drawing/2014/main" id="{D286959C-BB8F-4EBA-AE16-7212C12767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02779" y="842925"/>
            <a:ext cx="1115147" cy="1115147"/>
          </a:xfrm>
          <a:prstGeom prst="rect">
            <a:avLst/>
          </a:prstGeom>
        </p:spPr>
      </p:pic>
      <p:sp>
        <p:nvSpPr>
          <p:cNvPr id="28" name="TextBox 27">
            <a:extLst>
              <a:ext uri="{FF2B5EF4-FFF2-40B4-BE49-F238E27FC236}">
                <a16:creationId xmlns:a16="http://schemas.microsoft.com/office/drawing/2014/main" id="{93EF2847-4FF2-4AC0-9E93-0FB584BFB722}"/>
              </a:ext>
            </a:extLst>
          </p:cNvPr>
          <p:cNvSpPr txBox="1"/>
          <p:nvPr/>
        </p:nvSpPr>
        <p:spPr>
          <a:xfrm>
            <a:off x="2513636" y="1226075"/>
            <a:ext cx="86401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pic>
        <p:nvPicPr>
          <p:cNvPr id="27" name="Graphic 26" descr="Line Arrow: Counterclockwise curve">
            <a:extLst>
              <a:ext uri="{FF2B5EF4-FFF2-40B4-BE49-F238E27FC236}">
                <a16:creationId xmlns:a16="http://schemas.microsoft.com/office/drawing/2014/main" id="{12FBFDA3-CB64-4CD5-A133-8A0AE450C2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4837534">
            <a:off x="4117811" y="1975956"/>
            <a:ext cx="914400" cy="1345481"/>
          </a:xfrm>
          <a:prstGeom prst="rect">
            <a:avLst/>
          </a:prstGeom>
        </p:spPr>
      </p:pic>
      <p:pic>
        <p:nvPicPr>
          <p:cNvPr id="30" name="Graphic 29" descr="Line Arrow: Clockwise curve">
            <a:extLst>
              <a:ext uri="{FF2B5EF4-FFF2-40B4-BE49-F238E27FC236}">
                <a16:creationId xmlns:a16="http://schemas.microsoft.com/office/drawing/2014/main" id="{F5A1EF0C-7765-4842-812B-88A5C071D37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740971">
            <a:off x="7220263" y="1911924"/>
            <a:ext cx="985191" cy="1491952"/>
          </a:xfrm>
          <a:prstGeom prst="rect">
            <a:avLst/>
          </a:prstGeom>
        </p:spPr>
      </p:pic>
      <p:sp>
        <p:nvSpPr>
          <p:cNvPr id="19" name="TextBox 18">
            <a:extLst>
              <a:ext uri="{FF2B5EF4-FFF2-40B4-BE49-F238E27FC236}">
                <a16:creationId xmlns:a16="http://schemas.microsoft.com/office/drawing/2014/main" id="{88544829-E144-4F10-B477-A561875E7B7A}"/>
              </a:ext>
            </a:extLst>
          </p:cNvPr>
          <p:cNvSpPr txBox="1"/>
          <p:nvPr/>
        </p:nvSpPr>
        <p:spPr>
          <a:xfrm>
            <a:off x="4413216" y="1899111"/>
            <a:ext cx="3336657"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Stations &amp; Programming 89%</a:t>
            </a:r>
          </a:p>
        </p:txBody>
      </p:sp>
      <p:sp>
        <p:nvSpPr>
          <p:cNvPr id="22" name="TextBox 21">
            <a:extLst>
              <a:ext uri="{FF2B5EF4-FFF2-40B4-BE49-F238E27FC236}">
                <a16:creationId xmlns:a16="http://schemas.microsoft.com/office/drawing/2014/main" id="{5433C9C6-8779-44A6-8F18-50014ACACCB3}"/>
              </a:ext>
            </a:extLst>
          </p:cNvPr>
          <p:cNvSpPr txBox="1"/>
          <p:nvPr/>
        </p:nvSpPr>
        <p:spPr>
          <a:xfrm>
            <a:off x="1888644" y="2866490"/>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75%</a:t>
            </a:r>
          </a:p>
        </p:txBody>
      </p:sp>
      <p:sp>
        <p:nvSpPr>
          <p:cNvPr id="24" name="TextBox 23">
            <a:extLst>
              <a:ext uri="{FF2B5EF4-FFF2-40B4-BE49-F238E27FC236}">
                <a16:creationId xmlns:a16="http://schemas.microsoft.com/office/drawing/2014/main" id="{45C00402-881E-4DB5-BC16-7A6DF5585C3A}"/>
              </a:ext>
            </a:extLst>
          </p:cNvPr>
          <p:cNvSpPr txBox="1"/>
          <p:nvPr/>
        </p:nvSpPr>
        <p:spPr>
          <a:xfrm>
            <a:off x="9454344" y="2937151"/>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25%</a:t>
            </a:r>
          </a:p>
        </p:txBody>
      </p:sp>
      <p:pic>
        <p:nvPicPr>
          <p:cNvPr id="4" name="Graphic 3" descr="Line Arrow: Straight">
            <a:extLst>
              <a:ext uri="{FF2B5EF4-FFF2-40B4-BE49-F238E27FC236}">
                <a16:creationId xmlns:a16="http://schemas.microsoft.com/office/drawing/2014/main" id="{55362EF0-8E5A-4FB5-B245-C6F673C90B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200000">
            <a:off x="5769934" y="873940"/>
            <a:ext cx="670709" cy="1003909"/>
          </a:xfrm>
          <a:prstGeom prst="rect">
            <a:avLst/>
          </a:prstGeom>
        </p:spPr>
      </p:pic>
      <p:sp>
        <p:nvSpPr>
          <p:cNvPr id="38" name="Flowchart: Terminator 37">
            <a:extLst>
              <a:ext uri="{FF2B5EF4-FFF2-40B4-BE49-F238E27FC236}">
                <a16:creationId xmlns:a16="http://schemas.microsoft.com/office/drawing/2014/main" id="{6F20F92F-DBA0-450F-AEA9-93AC622655CC}"/>
              </a:ext>
            </a:extLst>
          </p:cNvPr>
          <p:cNvSpPr/>
          <p:nvPr/>
        </p:nvSpPr>
        <p:spPr>
          <a:xfrm>
            <a:off x="4913368" y="640120"/>
            <a:ext cx="2320291"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Flowchart: Terminator 38">
            <a:extLst>
              <a:ext uri="{FF2B5EF4-FFF2-40B4-BE49-F238E27FC236}">
                <a16:creationId xmlns:a16="http://schemas.microsoft.com/office/drawing/2014/main" id="{6EB3BEB3-4F71-4359-8FA3-E37B0EFDA5BB}"/>
              </a:ext>
            </a:extLst>
          </p:cNvPr>
          <p:cNvSpPr/>
          <p:nvPr/>
        </p:nvSpPr>
        <p:spPr>
          <a:xfrm>
            <a:off x="4273538" y="1877327"/>
            <a:ext cx="3575599"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Flowchart: Terminator 39">
            <a:extLst>
              <a:ext uri="{FF2B5EF4-FFF2-40B4-BE49-F238E27FC236}">
                <a16:creationId xmlns:a16="http://schemas.microsoft.com/office/drawing/2014/main" id="{3311A66F-FF5B-4AA8-B261-D9340B31CAD2}"/>
              </a:ext>
            </a:extLst>
          </p:cNvPr>
          <p:cNvSpPr/>
          <p:nvPr/>
        </p:nvSpPr>
        <p:spPr>
          <a:xfrm>
            <a:off x="835072" y="1229637"/>
            <a:ext cx="1537060"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$27,900,000</a:t>
            </a:r>
          </a:p>
        </p:txBody>
      </p:sp>
      <p:sp>
        <p:nvSpPr>
          <p:cNvPr id="41" name="Flowchart: Terminator 40">
            <a:extLst>
              <a:ext uri="{FF2B5EF4-FFF2-40B4-BE49-F238E27FC236}">
                <a16:creationId xmlns:a16="http://schemas.microsoft.com/office/drawing/2014/main" id="{E961D05D-7A99-4641-A730-3ABA5295F1CF}"/>
              </a:ext>
            </a:extLst>
          </p:cNvPr>
          <p:cNvSpPr/>
          <p:nvPr/>
        </p:nvSpPr>
        <p:spPr>
          <a:xfrm>
            <a:off x="9909298" y="1243560"/>
            <a:ext cx="1629568" cy="441539"/>
          </a:xfrm>
          <a:prstGeom prst="flowChartTerminator">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$23,250,000</a:t>
            </a:r>
          </a:p>
        </p:txBody>
      </p:sp>
      <p:sp>
        <p:nvSpPr>
          <p:cNvPr id="5" name="Rectangle 4">
            <a:extLst>
              <a:ext uri="{FF2B5EF4-FFF2-40B4-BE49-F238E27FC236}">
                <a16:creationId xmlns:a16="http://schemas.microsoft.com/office/drawing/2014/main" id="{18D9196B-21B8-4DA0-9E3D-917A7665B37C}"/>
              </a:ext>
            </a:extLst>
          </p:cNvPr>
          <p:cNvSpPr/>
          <p:nvPr/>
        </p:nvSpPr>
        <p:spPr>
          <a:xfrm>
            <a:off x="5155551" y="162785"/>
            <a:ext cx="1656376" cy="34233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FY 2022</a:t>
            </a:r>
          </a:p>
        </p:txBody>
      </p:sp>
      <p:sp>
        <p:nvSpPr>
          <p:cNvPr id="31" name="TextBox 30">
            <a:extLst>
              <a:ext uri="{FF2B5EF4-FFF2-40B4-BE49-F238E27FC236}">
                <a16:creationId xmlns:a16="http://schemas.microsoft.com/office/drawing/2014/main" id="{FCD08139-19A2-DBFD-F2AC-E600C26B3E21}"/>
              </a:ext>
            </a:extLst>
          </p:cNvPr>
          <p:cNvSpPr txBox="1"/>
          <p:nvPr/>
        </p:nvSpPr>
        <p:spPr>
          <a:xfrm>
            <a:off x="576229" y="3947726"/>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75%</a:t>
            </a:r>
          </a:p>
        </p:txBody>
      </p:sp>
      <p:sp>
        <p:nvSpPr>
          <p:cNvPr id="34" name="Flowchart: Terminator 33">
            <a:extLst>
              <a:ext uri="{FF2B5EF4-FFF2-40B4-BE49-F238E27FC236}">
                <a16:creationId xmlns:a16="http://schemas.microsoft.com/office/drawing/2014/main" id="{86C496AF-7C2C-C195-3BA9-D38E3A8E96A1}"/>
              </a:ext>
            </a:extLst>
          </p:cNvPr>
          <p:cNvSpPr/>
          <p:nvPr/>
        </p:nvSpPr>
        <p:spPr>
          <a:xfrm>
            <a:off x="7341810" y="3592852"/>
            <a:ext cx="3137007" cy="1054602"/>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C96A04EA-C9D8-1BA2-9370-2645C70B0CFE}"/>
              </a:ext>
            </a:extLst>
          </p:cNvPr>
          <p:cNvSpPr txBox="1"/>
          <p:nvPr/>
        </p:nvSpPr>
        <p:spPr>
          <a:xfrm>
            <a:off x="10631838" y="3947726"/>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93%</a:t>
            </a:r>
          </a:p>
        </p:txBody>
      </p:sp>
      <p:sp>
        <p:nvSpPr>
          <p:cNvPr id="32" name="Flowchart: Terminator 31">
            <a:extLst>
              <a:ext uri="{FF2B5EF4-FFF2-40B4-BE49-F238E27FC236}">
                <a16:creationId xmlns:a16="http://schemas.microsoft.com/office/drawing/2014/main" id="{500CA7D2-AF9B-55E2-B92C-CDAE9EE040C2}"/>
              </a:ext>
            </a:extLst>
          </p:cNvPr>
          <p:cNvSpPr/>
          <p:nvPr/>
        </p:nvSpPr>
        <p:spPr>
          <a:xfrm>
            <a:off x="1346215" y="4814685"/>
            <a:ext cx="3137007" cy="947009"/>
          </a:xfrm>
          <a:prstGeom prst="flowChartTerminator">
            <a:avLst/>
          </a:prstGeom>
          <a:solidFill>
            <a:srgbClr val="BDDAD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52EE3D14-1C57-A6C6-1232-8A9328A4A46C}"/>
              </a:ext>
            </a:extLst>
          </p:cNvPr>
          <p:cNvSpPr txBox="1"/>
          <p:nvPr/>
        </p:nvSpPr>
        <p:spPr>
          <a:xfrm>
            <a:off x="1829871" y="4590855"/>
            <a:ext cx="2184372" cy="101566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TV Programming </a:t>
            </a:r>
            <a:r>
              <a:rPr lang="en-US" sz="2000" b="1" dirty="0">
                <a:solidFill>
                  <a:prstClr val="black"/>
                </a:solidFill>
                <a:latin typeface="Calibri" panose="020F0502020204030204"/>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$77,596,875</a:t>
            </a:r>
          </a:p>
        </p:txBody>
      </p:sp>
      <p:sp>
        <p:nvSpPr>
          <p:cNvPr id="36" name="TextBox 35">
            <a:extLst>
              <a:ext uri="{FF2B5EF4-FFF2-40B4-BE49-F238E27FC236}">
                <a16:creationId xmlns:a16="http://schemas.microsoft.com/office/drawing/2014/main" id="{20614BBC-AD1C-FD52-5F74-717B03B23411}"/>
              </a:ext>
            </a:extLst>
          </p:cNvPr>
          <p:cNvSpPr txBox="1"/>
          <p:nvPr/>
        </p:nvSpPr>
        <p:spPr>
          <a:xfrm>
            <a:off x="611540" y="5018932"/>
            <a:ext cx="83358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25%</a:t>
            </a:r>
          </a:p>
        </p:txBody>
      </p:sp>
      <p:sp>
        <p:nvSpPr>
          <p:cNvPr id="44" name="Flowchart: Terminator 43">
            <a:extLst>
              <a:ext uri="{FF2B5EF4-FFF2-40B4-BE49-F238E27FC236}">
                <a16:creationId xmlns:a16="http://schemas.microsoft.com/office/drawing/2014/main" id="{250F5CE2-B4AC-59CA-A52E-0DF33FEB41F6}"/>
              </a:ext>
            </a:extLst>
          </p:cNvPr>
          <p:cNvSpPr/>
          <p:nvPr/>
        </p:nvSpPr>
        <p:spPr>
          <a:xfrm>
            <a:off x="7341810" y="4814685"/>
            <a:ext cx="3192677" cy="947009"/>
          </a:xfrm>
          <a:prstGeom prst="flowChartTerminator">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2764308D-3E24-6533-D7E3-ACAC7AC376A4}"/>
              </a:ext>
            </a:extLst>
          </p:cNvPr>
          <p:cNvSpPr txBox="1"/>
          <p:nvPr/>
        </p:nvSpPr>
        <p:spPr>
          <a:xfrm>
            <a:off x="7660316" y="4655713"/>
            <a:ext cx="2701813" cy="98488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Radio Programming $7,242,375</a:t>
            </a:r>
          </a:p>
        </p:txBody>
      </p:sp>
      <p:sp>
        <p:nvSpPr>
          <p:cNvPr id="46" name="TextBox 45">
            <a:extLst>
              <a:ext uri="{FF2B5EF4-FFF2-40B4-BE49-F238E27FC236}">
                <a16:creationId xmlns:a16="http://schemas.microsoft.com/office/drawing/2014/main" id="{A47CEDD6-3010-5731-6985-D51E1D7981E1}"/>
              </a:ext>
            </a:extLst>
          </p:cNvPr>
          <p:cNvSpPr txBox="1"/>
          <p:nvPr/>
        </p:nvSpPr>
        <p:spPr>
          <a:xfrm>
            <a:off x="10744983" y="4945696"/>
            <a:ext cx="70721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47" name="TextBox 46">
            <a:extLst>
              <a:ext uri="{FF2B5EF4-FFF2-40B4-BE49-F238E27FC236}">
                <a16:creationId xmlns:a16="http://schemas.microsoft.com/office/drawing/2014/main" id="{7B420610-42AF-215D-7AC6-71F22CD62802}"/>
              </a:ext>
            </a:extLst>
          </p:cNvPr>
          <p:cNvSpPr txBox="1"/>
          <p:nvPr/>
        </p:nvSpPr>
        <p:spPr>
          <a:xfrm>
            <a:off x="1409809" y="3592852"/>
            <a:ext cx="3073414" cy="1015663"/>
          </a:xfrm>
          <a:prstGeom prst="rect">
            <a:avLst/>
          </a:prstGeom>
          <a:noFill/>
        </p:spPr>
        <p:txBody>
          <a:bodyPr wrap="square" rtlCol="0" anchor="ctr">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TV</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Community Service Grants             $232,790,625</a:t>
            </a:r>
          </a:p>
        </p:txBody>
      </p:sp>
      <p:sp>
        <p:nvSpPr>
          <p:cNvPr id="48" name="TextBox 47">
            <a:extLst>
              <a:ext uri="{FF2B5EF4-FFF2-40B4-BE49-F238E27FC236}">
                <a16:creationId xmlns:a16="http://schemas.microsoft.com/office/drawing/2014/main" id="{29174474-77B6-D20C-820D-F6D26240A570}"/>
              </a:ext>
            </a:extLst>
          </p:cNvPr>
          <p:cNvSpPr txBox="1"/>
          <p:nvPr/>
        </p:nvSpPr>
        <p:spPr>
          <a:xfrm>
            <a:off x="7287832" y="3592851"/>
            <a:ext cx="3190985" cy="1015663"/>
          </a:xfrm>
          <a:prstGeom prst="rect">
            <a:avLst/>
          </a:prstGeom>
          <a:noFill/>
        </p:spPr>
        <p:txBody>
          <a:bodyPr wrap="square"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Radio</a:t>
            </a:r>
          </a:p>
          <a:p>
            <a:pPr marL="0" marR="0" lvl="0" indent="0"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Community Service Grants                                                   	  $96,220,125</a:t>
            </a:r>
          </a:p>
        </p:txBody>
      </p:sp>
    </p:spTree>
    <p:extLst>
      <p:ext uri="{BB962C8B-B14F-4D97-AF65-F5344CB8AC3E}">
        <p14:creationId xmlns:p14="http://schemas.microsoft.com/office/powerpoint/2010/main" val="1522416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BS Frontline - Wikidata">
            <a:extLst>
              <a:ext uri="{FF2B5EF4-FFF2-40B4-BE49-F238E27FC236}">
                <a16:creationId xmlns:a16="http://schemas.microsoft.com/office/drawing/2014/main" id="{4216BE1A-944F-E617-0134-0D6B876872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006004"/>
            <a:ext cx="4824998" cy="1523895"/>
          </a:xfrm>
          <a:prstGeom prst="rect">
            <a:avLst/>
          </a:prstGeom>
          <a:noFill/>
          <a:extLst>
            <a:ext uri="{909E8E84-426E-40DD-AFC4-6F175D3DCCD1}">
              <a14:hiddenFill xmlns:a14="http://schemas.microsoft.com/office/drawing/2010/main">
                <a:solidFill>
                  <a:srgbClr val="FFFFFF"/>
                </a:solidFill>
              </a14:hiddenFill>
            </a:ext>
          </a:extLst>
        </p:spPr>
      </p:pic>
      <p:cxnSp>
        <p:nvCxnSpPr>
          <p:cNvPr id="1063" name="Straight Connector 1062">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38" name="Picture 14" descr="CPB grant will help expand Indigenous programming | Current">
            <a:extLst>
              <a:ext uri="{FF2B5EF4-FFF2-40B4-BE49-F238E27FC236}">
                <a16:creationId xmlns:a16="http://schemas.microsoft.com/office/drawing/2014/main" id="{BD9212DC-BC45-B7ED-FD0B-839C01312E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4600" y="624312"/>
            <a:ext cx="4022867" cy="2262863"/>
          </a:xfrm>
          <a:prstGeom prst="rect">
            <a:avLst/>
          </a:prstGeom>
          <a:noFill/>
          <a:extLst>
            <a:ext uri="{909E8E84-426E-40DD-AFC4-6F175D3DCCD1}">
              <a14:hiddenFill xmlns:a14="http://schemas.microsoft.com/office/drawing/2010/main">
                <a:solidFill>
                  <a:srgbClr val="FFFFFF"/>
                </a:solidFill>
              </a14:hiddenFill>
            </a:ext>
          </a:extLst>
        </p:spPr>
      </p:pic>
      <p:cxnSp>
        <p:nvCxnSpPr>
          <p:cNvPr id="1065" name="Straight Connector 1064">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42"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330"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609790" y="3197412"/>
            <a:ext cx="4956048"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71" name="Straight Connector 1070">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36027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73" name="Straight Connector 1072">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534400" y="3994133"/>
            <a:ext cx="36576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32" name="Picture 8" descr="Washington Week | PBS (@washingtonweek) / Twitter">
            <a:extLst>
              <a:ext uri="{FF2B5EF4-FFF2-40B4-BE49-F238E27FC236}">
                <a16:creationId xmlns:a16="http://schemas.microsoft.com/office/drawing/2014/main" id="{6719B380-98B0-4F00-3FA7-847B3C5756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86833" y="4315866"/>
            <a:ext cx="1947475" cy="1947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BS NewsHour | News | Rocky Mountain PBS">
            <a:extLst>
              <a:ext uri="{FF2B5EF4-FFF2-40B4-BE49-F238E27FC236}">
                <a16:creationId xmlns:a16="http://schemas.microsoft.com/office/drawing/2014/main" id="{DB5BA50B-76BA-DCAC-0DD1-79762F44DF8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87265" y="3504142"/>
            <a:ext cx="2759199" cy="27591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PR launches 'State of Ukraine' daily podcast : NPR">
            <a:extLst>
              <a:ext uri="{FF2B5EF4-FFF2-40B4-BE49-F238E27FC236}">
                <a16:creationId xmlns:a16="http://schemas.microsoft.com/office/drawing/2014/main" id="{A4A960FD-6365-B25F-4348-A61065816B9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59403" y="4315866"/>
            <a:ext cx="1903790" cy="190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4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94449-39D6-4F00-B534-5138F1C8F699}"/>
              </a:ext>
            </a:extLst>
          </p:cNvPr>
          <p:cNvSpPr>
            <a:spLocks noGrp="1"/>
          </p:cNvSpPr>
          <p:nvPr>
            <p:ph type="title"/>
          </p:nvPr>
        </p:nvSpPr>
        <p:spPr>
          <a:xfrm>
            <a:off x="2231136" y="467418"/>
            <a:ext cx="7729728" cy="1188720"/>
          </a:xfrm>
          <a:solidFill>
            <a:srgbClr val="FFFFFF"/>
          </a:solidFill>
        </p:spPr>
        <p:txBody>
          <a:bodyPr>
            <a:normAutofit/>
          </a:bodyPr>
          <a:lstStyle/>
          <a:p>
            <a:r>
              <a:rPr lang="en-US" dirty="0"/>
              <a:t>Journalism collaboration</a:t>
            </a:r>
          </a:p>
        </p:txBody>
      </p:sp>
      <p:sp>
        <p:nvSpPr>
          <p:cNvPr id="3" name="Content Placeholder 2">
            <a:extLst>
              <a:ext uri="{FF2B5EF4-FFF2-40B4-BE49-F238E27FC236}">
                <a16:creationId xmlns:a16="http://schemas.microsoft.com/office/drawing/2014/main" id="{2855F97C-3999-4D16-B180-AC9705241BB4}"/>
              </a:ext>
            </a:extLst>
          </p:cNvPr>
          <p:cNvSpPr>
            <a:spLocks noGrp="1"/>
          </p:cNvSpPr>
          <p:nvPr>
            <p:ph idx="1"/>
          </p:nvPr>
        </p:nvSpPr>
        <p:spPr>
          <a:xfrm>
            <a:off x="1706062" y="2291262"/>
            <a:ext cx="8779512" cy="2879256"/>
          </a:xfrm>
        </p:spPr>
        <p:txBody>
          <a:bodyPr>
            <a:normAutofit fontScale="92500" lnSpcReduction="10000"/>
          </a:bodyPr>
          <a:lstStyle/>
          <a:p>
            <a:r>
              <a:rPr lang="en-US" sz="2400" b="1" dirty="0">
                <a:solidFill>
                  <a:srgbClr val="404040"/>
                </a:solidFill>
              </a:rPr>
              <a:t>CPB has invested more than $42 million since 2010</a:t>
            </a:r>
          </a:p>
          <a:p>
            <a:r>
              <a:rPr lang="en-US" sz="2400" b="1" dirty="0">
                <a:solidFill>
                  <a:srgbClr val="404040"/>
                </a:solidFill>
              </a:rPr>
              <a:t>41 collaborations involving 150 stations</a:t>
            </a:r>
          </a:p>
          <a:p>
            <a:pPr lvl="1"/>
            <a:r>
              <a:rPr lang="en-US" sz="2000" b="1" dirty="0">
                <a:solidFill>
                  <a:srgbClr val="404040"/>
                </a:solidFill>
              </a:rPr>
              <a:t>Gulf States Newsroom</a:t>
            </a:r>
          </a:p>
          <a:p>
            <a:pPr lvl="1"/>
            <a:r>
              <a:rPr lang="en-US" sz="2000" b="1" dirty="0">
                <a:solidFill>
                  <a:srgbClr val="404040"/>
                </a:solidFill>
              </a:rPr>
              <a:t>New England News Collaborative</a:t>
            </a:r>
          </a:p>
          <a:p>
            <a:pPr lvl="1"/>
            <a:r>
              <a:rPr lang="en-US" sz="2000" b="1" dirty="0">
                <a:solidFill>
                  <a:srgbClr val="404040"/>
                </a:solidFill>
              </a:rPr>
              <a:t>Ohio Valley ReSource</a:t>
            </a:r>
          </a:p>
          <a:p>
            <a:pPr lvl="1"/>
            <a:r>
              <a:rPr lang="en-US" sz="2000" b="1" dirty="0">
                <a:solidFill>
                  <a:srgbClr val="404040"/>
                </a:solidFill>
              </a:rPr>
              <a:t>Harvest Public Media</a:t>
            </a:r>
          </a:p>
          <a:p>
            <a:pPr lvl="1"/>
            <a:r>
              <a:rPr lang="en-US" sz="2000" b="1" dirty="0">
                <a:solidFill>
                  <a:srgbClr val="404040"/>
                </a:solidFill>
              </a:rPr>
              <a:t>Texas News Collaborative </a:t>
            </a:r>
          </a:p>
          <a:p>
            <a:endParaRPr lang="en-US" dirty="0">
              <a:solidFill>
                <a:srgbClr val="404040"/>
              </a:solidFill>
            </a:endParaRPr>
          </a:p>
        </p:txBody>
      </p:sp>
    </p:spTree>
    <p:extLst>
      <p:ext uri="{BB962C8B-B14F-4D97-AF65-F5344CB8AC3E}">
        <p14:creationId xmlns:p14="http://schemas.microsoft.com/office/powerpoint/2010/main" val="109527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Image result for map of us states">
            <a:extLst>
              <a:ext uri="{FF2B5EF4-FFF2-40B4-BE49-F238E27FC236}">
                <a16:creationId xmlns:a16="http://schemas.microsoft.com/office/drawing/2014/main" id="{F7108158-5C81-400A-89B4-3E834E6770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17" t="19198"/>
          <a:stretch/>
        </p:blipFill>
        <p:spPr bwMode="auto">
          <a:xfrm rot="21416500">
            <a:off x="1244649" y="118549"/>
            <a:ext cx="9811909" cy="64173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ap of us states">
            <a:extLst>
              <a:ext uri="{FF2B5EF4-FFF2-40B4-BE49-F238E27FC236}">
                <a16:creationId xmlns:a16="http://schemas.microsoft.com/office/drawing/2014/main" id="{546B7C6C-C558-42A4-9EC6-87F013BF86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770" b="76885"/>
          <a:stretch/>
        </p:blipFill>
        <p:spPr bwMode="auto">
          <a:xfrm>
            <a:off x="1031443" y="4850909"/>
            <a:ext cx="2019471" cy="16502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52ABC7A-F8B0-4370-BCFC-48A58A8D1373}"/>
              </a:ext>
            </a:extLst>
          </p:cNvPr>
          <p:cNvSpPr txBox="1"/>
          <p:nvPr/>
        </p:nvSpPr>
        <p:spPr>
          <a:xfrm>
            <a:off x="538098" y="858245"/>
            <a:ext cx="12082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Earthfix</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4819CF7B-09B6-4AF0-956F-23754EA830BD}"/>
              </a:ext>
            </a:extLst>
          </p:cNvPr>
          <p:cNvSpPr/>
          <p:nvPr/>
        </p:nvSpPr>
        <p:spPr>
          <a:xfrm>
            <a:off x="1641538" y="898626"/>
            <a:ext cx="1413116" cy="132786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42A2F1F0-FDD3-4693-9218-FE97BCC0EA6F}"/>
              </a:ext>
            </a:extLst>
          </p:cNvPr>
          <p:cNvCxnSpPr>
            <a:cxnSpLocks/>
          </p:cNvCxnSpPr>
          <p:nvPr/>
        </p:nvCxnSpPr>
        <p:spPr>
          <a:xfrm>
            <a:off x="1224197" y="1181951"/>
            <a:ext cx="809281" cy="360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968EA61A-CA41-494C-AA4E-DCA35A4BC418}"/>
              </a:ext>
            </a:extLst>
          </p:cNvPr>
          <p:cNvSpPr/>
          <p:nvPr/>
        </p:nvSpPr>
        <p:spPr>
          <a:xfrm rot="21299119">
            <a:off x="4591396" y="1997632"/>
            <a:ext cx="2379190" cy="15127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3C158346-1D18-48F7-9A18-7A393F8E0924}"/>
              </a:ext>
            </a:extLst>
          </p:cNvPr>
          <p:cNvSpPr txBox="1"/>
          <p:nvPr/>
        </p:nvSpPr>
        <p:spPr>
          <a:xfrm>
            <a:off x="4596454" y="345863"/>
            <a:ext cx="13772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Harvest</a:t>
            </a:r>
          </a:p>
        </p:txBody>
      </p:sp>
      <p:cxnSp>
        <p:nvCxnSpPr>
          <p:cNvPr id="63" name="Straight Connector 62">
            <a:extLst>
              <a:ext uri="{FF2B5EF4-FFF2-40B4-BE49-F238E27FC236}">
                <a16:creationId xmlns:a16="http://schemas.microsoft.com/office/drawing/2014/main" id="{30172E80-6F7B-4F99-A0BB-F6AB20EB565D}"/>
              </a:ext>
            </a:extLst>
          </p:cNvPr>
          <p:cNvCxnSpPr>
            <a:cxnSpLocks/>
          </p:cNvCxnSpPr>
          <p:nvPr/>
        </p:nvCxnSpPr>
        <p:spPr>
          <a:xfrm>
            <a:off x="4956732" y="731520"/>
            <a:ext cx="811512" cy="188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A5F955C3-0047-4F8D-B90F-704BC8A7D824}"/>
              </a:ext>
            </a:extLst>
          </p:cNvPr>
          <p:cNvSpPr/>
          <p:nvPr/>
        </p:nvSpPr>
        <p:spPr>
          <a:xfrm>
            <a:off x="9524540" y="1400281"/>
            <a:ext cx="453223" cy="63651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TextBox 100">
            <a:extLst>
              <a:ext uri="{FF2B5EF4-FFF2-40B4-BE49-F238E27FC236}">
                <a16:creationId xmlns:a16="http://schemas.microsoft.com/office/drawing/2014/main" id="{52A3DAEB-9F85-4708-ADB6-8B63BC8FCC1F}"/>
              </a:ext>
            </a:extLst>
          </p:cNvPr>
          <p:cNvSpPr txBox="1"/>
          <p:nvPr/>
        </p:nvSpPr>
        <p:spPr>
          <a:xfrm>
            <a:off x="9334547" y="514380"/>
            <a:ext cx="12159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Innovation Trail</a:t>
            </a:r>
          </a:p>
        </p:txBody>
      </p:sp>
      <p:cxnSp>
        <p:nvCxnSpPr>
          <p:cNvPr id="102" name="Straight Connector 101">
            <a:extLst>
              <a:ext uri="{FF2B5EF4-FFF2-40B4-BE49-F238E27FC236}">
                <a16:creationId xmlns:a16="http://schemas.microsoft.com/office/drawing/2014/main" id="{9F0B3BD2-DCD5-4DFB-A7C3-E395320D1CCD}"/>
              </a:ext>
            </a:extLst>
          </p:cNvPr>
          <p:cNvCxnSpPr>
            <a:cxnSpLocks/>
          </p:cNvCxnSpPr>
          <p:nvPr/>
        </p:nvCxnSpPr>
        <p:spPr>
          <a:xfrm>
            <a:off x="9663412" y="1128551"/>
            <a:ext cx="148096" cy="646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9E8F411C-AB60-4D5A-8873-8AF9E4DE01E9}"/>
              </a:ext>
            </a:extLst>
          </p:cNvPr>
          <p:cNvPicPr>
            <a:picLocks noChangeAspect="1"/>
          </p:cNvPicPr>
          <p:nvPr/>
        </p:nvPicPr>
        <p:blipFill>
          <a:blip r:embed="rId4"/>
          <a:stretch>
            <a:fillRect/>
          </a:stretch>
        </p:blipFill>
        <p:spPr>
          <a:xfrm>
            <a:off x="11679892" y="6357415"/>
            <a:ext cx="512108" cy="512108"/>
          </a:xfrm>
          <a:prstGeom prst="rect">
            <a:avLst/>
          </a:prstGeom>
        </p:spPr>
      </p:pic>
      <p:sp>
        <p:nvSpPr>
          <p:cNvPr id="71" name="Oval 70">
            <a:extLst>
              <a:ext uri="{FF2B5EF4-FFF2-40B4-BE49-F238E27FC236}">
                <a16:creationId xmlns:a16="http://schemas.microsoft.com/office/drawing/2014/main" id="{9D64E8C7-D962-4365-B96C-1CFA184095B7}"/>
              </a:ext>
            </a:extLst>
          </p:cNvPr>
          <p:cNvSpPr/>
          <p:nvPr/>
        </p:nvSpPr>
        <p:spPr>
          <a:xfrm rot="2452279">
            <a:off x="9048266" y="5626712"/>
            <a:ext cx="847459" cy="45733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C2D24B2B-5CF3-47D4-A35B-B4CE620631CF}"/>
              </a:ext>
            </a:extLst>
          </p:cNvPr>
          <p:cNvSpPr txBox="1"/>
          <p:nvPr/>
        </p:nvSpPr>
        <p:spPr>
          <a:xfrm>
            <a:off x="9656837" y="4856188"/>
            <a:ext cx="12159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Healthy State</a:t>
            </a:r>
          </a:p>
        </p:txBody>
      </p:sp>
      <p:sp>
        <p:nvSpPr>
          <p:cNvPr id="75" name="TextBox 74">
            <a:extLst>
              <a:ext uri="{FF2B5EF4-FFF2-40B4-BE49-F238E27FC236}">
                <a16:creationId xmlns:a16="http://schemas.microsoft.com/office/drawing/2014/main" id="{EB7FBF5D-5E85-49BD-8DB1-E017F060B07E}"/>
              </a:ext>
            </a:extLst>
          </p:cNvPr>
          <p:cNvSpPr txBox="1"/>
          <p:nvPr/>
        </p:nvSpPr>
        <p:spPr>
          <a:xfrm>
            <a:off x="264263" y="4130156"/>
            <a:ext cx="12159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Fronteras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8" name="Straight Connector 77">
            <a:extLst>
              <a:ext uri="{FF2B5EF4-FFF2-40B4-BE49-F238E27FC236}">
                <a16:creationId xmlns:a16="http://schemas.microsoft.com/office/drawing/2014/main" id="{16B2247F-E002-4784-A1A5-0CB519DC0A80}"/>
              </a:ext>
            </a:extLst>
          </p:cNvPr>
          <p:cNvCxnSpPr>
            <a:cxnSpLocks/>
          </p:cNvCxnSpPr>
          <p:nvPr/>
        </p:nvCxnSpPr>
        <p:spPr>
          <a:xfrm flipH="1">
            <a:off x="9524540" y="5269889"/>
            <a:ext cx="417964" cy="440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F1B9F1D-1E0B-471E-9D80-031F40756466}"/>
              </a:ext>
            </a:extLst>
          </p:cNvPr>
          <p:cNvSpPr txBox="1"/>
          <p:nvPr/>
        </p:nvSpPr>
        <p:spPr>
          <a:xfrm>
            <a:off x="295945" y="5170620"/>
            <a:ext cx="80818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Alaska Energy Desk</a:t>
            </a:r>
          </a:p>
        </p:txBody>
      </p:sp>
      <p:cxnSp>
        <p:nvCxnSpPr>
          <p:cNvPr id="23" name="Straight Connector 22">
            <a:extLst>
              <a:ext uri="{FF2B5EF4-FFF2-40B4-BE49-F238E27FC236}">
                <a16:creationId xmlns:a16="http://schemas.microsoft.com/office/drawing/2014/main" id="{2CA0A707-CC09-442C-850A-F96D29097100}"/>
              </a:ext>
            </a:extLst>
          </p:cNvPr>
          <p:cNvCxnSpPr>
            <a:cxnSpLocks/>
          </p:cNvCxnSpPr>
          <p:nvPr/>
        </p:nvCxnSpPr>
        <p:spPr>
          <a:xfrm flipV="1">
            <a:off x="1031443" y="5496189"/>
            <a:ext cx="597394" cy="179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8EB4227-8FF1-464E-9AF8-44F78D98AD25}"/>
              </a:ext>
            </a:extLst>
          </p:cNvPr>
          <p:cNvSpPr/>
          <p:nvPr/>
        </p:nvSpPr>
        <p:spPr>
          <a:xfrm>
            <a:off x="1532005" y="5138353"/>
            <a:ext cx="608856" cy="58477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66F831AE-0F41-4F68-B569-22E845D4B4FA}"/>
              </a:ext>
            </a:extLst>
          </p:cNvPr>
          <p:cNvSpPr/>
          <p:nvPr/>
        </p:nvSpPr>
        <p:spPr>
          <a:xfrm>
            <a:off x="6552796" y="3843308"/>
            <a:ext cx="811779" cy="73057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6F59BA60-B7BF-46D7-A5E1-4AF3D057D9C6}"/>
              </a:ext>
            </a:extLst>
          </p:cNvPr>
          <p:cNvSpPr txBox="1"/>
          <p:nvPr/>
        </p:nvSpPr>
        <p:spPr>
          <a:xfrm>
            <a:off x="10420524" y="2034397"/>
            <a:ext cx="19145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New England News Collaborative</a:t>
            </a:r>
          </a:p>
        </p:txBody>
      </p:sp>
      <p:sp>
        <p:nvSpPr>
          <p:cNvPr id="31" name="Oval 30">
            <a:extLst>
              <a:ext uri="{FF2B5EF4-FFF2-40B4-BE49-F238E27FC236}">
                <a16:creationId xmlns:a16="http://schemas.microsoft.com/office/drawing/2014/main" id="{D118B660-F6D8-4F71-A9B0-D508E8FA1E05}"/>
              </a:ext>
            </a:extLst>
          </p:cNvPr>
          <p:cNvSpPr/>
          <p:nvPr/>
        </p:nvSpPr>
        <p:spPr>
          <a:xfrm>
            <a:off x="9907324" y="1039606"/>
            <a:ext cx="899363" cy="109879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5E27B915-7BAD-4D57-8A9F-BCCEFDBC3486}"/>
              </a:ext>
            </a:extLst>
          </p:cNvPr>
          <p:cNvCxnSpPr>
            <a:cxnSpLocks/>
          </p:cNvCxnSpPr>
          <p:nvPr/>
        </p:nvCxnSpPr>
        <p:spPr>
          <a:xfrm>
            <a:off x="10396335" y="1574118"/>
            <a:ext cx="506168" cy="46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5F85C10-6093-4B62-AA00-F519089F9E4E}"/>
              </a:ext>
            </a:extLst>
          </p:cNvPr>
          <p:cNvSpPr/>
          <p:nvPr/>
        </p:nvSpPr>
        <p:spPr>
          <a:xfrm>
            <a:off x="7665056" y="2475856"/>
            <a:ext cx="602327" cy="77031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4870D878-5C6E-4EC1-9D92-93BDA39B903E}"/>
              </a:ext>
            </a:extLst>
          </p:cNvPr>
          <p:cNvSpPr/>
          <p:nvPr/>
        </p:nvSpPr>
        <p:spPr>
          <a:xfrm>
            <a:off x="7102794" y="2445729"/>
            <a:ext cx="602327" cy="95313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B28825BB-D2C8-4F13-8EC7-64E568DF2D52}"/>
              </a:ext>
            </a:extLst>
          </p:cNvPr>
          <p:cNvCxnSpPr>
            <a:cxnSpLocks/>
          </p:cNvCxnSpPr>
          <p:nvPr/>
        </p:nvCxnSpPr>
        <p:spPr>
          <a:xfrm flipH="1" flipV="1">
            <a:off x="6852345" y="974662"/>
            <a:ext cx="568800" cy="1812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5A29D8D-671C-40E9-B044-A6A6CF21FD09}"/>
              </a:ext>
            </a:extLst>
          </p:cNvPr>
          <p:cNvSpPr txBox="1"/>
          <p:nvPr/>
        </p:nvSpPr>
        <p:spPr>
          <a:xfrm>
            <a:off x="6449850" y="329086"/>
            <a:ext cx="12159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Illinois Newsroom</a:t>
            </a:r>
          </a:p>
        </p:txBody>
      </p:sp>
      <p:sp>
        <p:nvSpPr>
          <p:cNvPr id="37" name="TextBox 36">
            <a:extLst>
              <a:ext uri="{FF2B5EF4-FFF2-40B4-BE49-F238E27FC236}">
                <a16:creationId xmlns:a16="http://schemas.microsoft.com/office/drawing/2014/main" id="{311AB5A8-D290-4774-8709-D6DFDBBE8BE2}"/>
              </a:ext>
            </a:extLst>
          </p:cNvPr>
          <p:cNvSpPr txBox="1"/>
          <p:nvPr/>
        </p:nvSpPr>
        <p:spPr>
          <a:xfrm>
            <a:off x="7266032" y="185024"/>
            <a:ext cx="12159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Indiana Newsroom</a:t>
            </a:r>
          </a:p>
        </p:txBody>
      </p:sp>
      <p:sp>
        <p:nvSpPr>
          <p:cNvPr id="38" name="Oval 37">
            <a:extLst>
              <a:ext uri="{FF2B5EF4-FFF2-40B4-BE49-F238E27FC236}">
                <a16:creationId xmlns:a16="http://schemas.microsoft.com/office/drawing/2014/main" id="{739272CA-7946-4E07-837F-27B5C00CE7CF}"/>
              </a:ext>
            </a:extLst>
          </p:cNvPr>
          <p:cNvSpPr/>
          <p:nvPr/>
        </p:nvSpPr>
        <p:spPr>
          <a:xfrm rot="3649662">
            <a:off x="8683144" y="1209988"/>
            <a:ext cx="541016" cy="170264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4ABDBAA5-7169-4A62-9F1E-74BBC9E5EEEE}"/>
              </a:ext>
            </a:extLst>
          </p:cNvPr>
          <p:cNvCxnSpPr>
            <a:cxnSpLocks/>
          </p:cNvCxnSpPr>
          <p:nvPr/>
        </p:nvCxnSpPr>
        <p:spPr>
          <a:xfrm flipH="1" flipV="1">
            <a:off x="7662847" y="846437"/>
            <a:ext cx="309827" cy="1914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46214F7-7C5B-4271-A2A2-33F15CC187F7}"/>
              </a:ext>
            </a:extLst>
          </p:cNvPr>
          <p:cNvCxnSpPr>
            <a:cxnSpLocks/>
          </p:cNvCxnSpPr>
          <p:nvPr/>
        </p:nvCxnSpPr>
        <p:spPr>
          <a:xfrm flipH="1">
            <a:off x="8894312" y="1375901"/>
            <a:ext cx="132459" cy="616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9C5BAA0C-D4BB-472F-BF9D-4FADCC0C141D}"/>
              </a:ext>
            </a:extLst>
          </p:cNvPr>
          <p:cNvSpPr/>
          <p:nvPr/>
        </p:nvSpPr>
        <p:spPr>
          <a:xfrm rot="3882948">
            <a:off x="8363964" y="2573986"/>
            <a:ext cx="659225" cy="118032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8FAEEFE9-9D39-4443-A77E-E62C8F5023B8}"/>
              </a:ext>
            </a:extLst>
          </p:cNvPr>
          <p:cNvSpPr txBox="1"/>
          <p:nvPr/>
        </p:nvSpPr>
        <p:spPr>
          <a:xfrm>
            <a:off x="10178245" y="3637852"/>
            <a:ext cx="12159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Ohio Valley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ReSource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4" name="Straight Connector 43">
            <a:extLst>
              <a:ext uri="{FF2B5EF4-FFF2-40B4-BE49-F238E27FC236}">
                <a16:creationId xmlns:a16="http://schemas.microsoft.com/office/drawing/2014/main" id="{F5772A10-DD8D-4853-8817-EB3A99F4E302}"/>
              </a:ext>
            </a:extLst>
          </p:cNvPr>
          <p:cNvCxnSpPr>
            <a:cxnSpLocks/>
          </p:cNvCxnSpPr>
          <p:nvPr/>
        </p:nvCxnSpPr>
        <p:spPr>
          <a:xfrm>
            <a:off x="8917184" y="3209607"/>
            <a:ext cx="1261061" cy="689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8DFF0ECA-9EC6-480C-93E9-02A03190E953}"/>
              </a:ext>
            </a:extLst>
          </p:cNvPr>
          <p:cNvSpPr/>
          <p:nvPr/>
        </p:nvSpPr>
        <p:spPr>
          <a:xfrm>
            <a:off x="7889396" y="2114219"/>
            <a:ext cx="406247" cy="35285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3B49B49C-26FC-4A06-8C96-F5BFDF316636}"/>
              </a:ext>
            </a:extLst>
          </p:cNvPr>
          <p:cNvSpPr txBox="1"/>
          <p:nvPr/>
        </p:nvSpPr>
        <p:spPr>
          <a:xfrm>
            <a:off x="8370624" y="223615"/>
            <a:ext cx="12159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Detroit Newsroom</a:t>
            </a:r>
          </a:p>
        </p:txBody>
      </p:sp>
      <p:cxnSp>
        <p:nvCxnSpPr>
          <p:cNvPr id="48" name="Straight Connector 47">
            <a:extLst>
              <a:ext uri="{FF2B5EF4-FFF2-40B4-BE49-F238E27FC236}">
                <a16:creationId xmlns:a16="http://schemas.microsoft.com/office/drawing/2014/main" id="{7A787C47-D62B-4586-84DC-C5D4289509E7}"/>
              </a:ext>
            </a:extLst>
          </p:cNvPr>
          <p:cNvCxnSpPr>
            <a:cxnSpLocks/>
          </p:cNvCxnSpPr>
          <p:nvPr/>
        </p:nvCxnSpPr>
        <p:spPr>
          <a:xfrm flipV="1">
            <a:off x="8088286" y="814585"/>
            <a:ext cx="426735" cy="15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8456356-BA8D-4791-92C3-4535A37A7E68}"/>
              </a:ext>
            </a:extLst>
          </p:cNvPr>
          <p:cNvSpPr txBox="1"/>
          <p:nvPr/>
        </p:nvSpPr>
        <p:spPr>
          <a:xfrm>
            <a:off x="8524851" y="1025464"/>
            <a:ext cx="12159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Great Lakes</a:t>
            </a:r>
          </a:p>
        </p:txBody>
      </p:sp>
      <p:sp>
        <p:nvSpPr>
          <p:cNvPr id="50" name="TextBox 49">
            <a:extLst>
              <a:ext uri="{FF2B5EF4-FFF2-40B4-BE49-F238E27FC236}">
                <a16:creationId xmlns:a16="http://schemas.microsoft.com/office/drawing/2014/main" id="{2656FBB7-4B3D-4B1B-BDA4-B05EE65D10D3}"/>
              </a:ext>
            </a:extLst>
          </p:cNvPr>
          <p:cNvSpPr txBox="1"/>
          <p:nvPr/>
        </p:nvSpPr>
        <p:spPr>
          <a:xfrm>
            <a:off x="6523943" y="5870068"/>
            <a:ext cx="13772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Texas Collaborative</a:t>
            </a:r>
          </a:p>
        </p:txBody>
      </p:sp>
      <p:sp>
        <p:nvSpPr>
          <p:cNvPr id="52" name="Oval 51">
            <a:extLst>
              <a:ext uri="{FF2B5EF4-FFF2-40B4-BE49-F238E27FC236}">
                <a16:creationId xmlns:a16="http://schemas.microsoft.com/office/drawing/2014/main" id="{E808E5DF-3B32-4409-9681-F617D5D79C2F}"/>
              </a:ext>
            </a:extLst>
          </p:cNvPr>
          <p:cNvSpPr/>
          <p:nvPr/>
        </p:nvSpPr>
        <p:spPr>
          <a:xfrm>
            <a:off x="4921573" y="4343904"/>
            <a:ext cx="1757523" cy="148176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3" name="Straight Connector 52">
            <a:extLst>
              <a:ext uri="{FF2B5EF4-FFF2-40B4-BE49-F238E27FC236}">
                <a16:creationId xmlns:a16="http://schemas.microsoft.com/office/drawing/2014/main" id="{010E3646-808F-47E4-8F38-1C4084324C97}"/>
              </a:ext>
            </a:extLst>
          </p:cNvPr>
          <p:cNvCxnSpPr>
            <a:cxnSpLocks/>
          </p:cNvCxnSpPr>
          <p:nvPr/>
        </p:nvCxnSpPr>
        <p:spPr>
          <a:xfrm>
            <a:off x="6105732" y="5306347"/>
            <a:ext cx="622366" cy="549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A30B1895-4FB9-4346-8B58-CC74EE511DA4}"/>
              </a:ext>
            </a:extLst>
          </p:cNvPr>
          <p:cNvSpPr/>
          <p:nvPr/>
        </p:nvSpPr>
        <p:spPr>
          <a:xfrm rot="20920803">
            <a:off x="7663970" y="3201159"/>
            <a:ext cx="1038288" cy="65702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31D547C8-03D3-4602-8A51-99534E2796F7}"/>
              </a:ext>
            </a:extLst>
          </p:cNvPr>
          <p:cNvSpPr txBox="1"/>
          <p:nvPr/>
        </p:nvSpPr>
        <p:spPr>
          <a:xfrm>
            <a:off x="9954035" y="4263432"/>
            <a:ext cx="12159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Kentucky Collaboration</a:t>
            </a:r>
          </a:p>
        </p:txBody>
      </p:sp>
      <p:cxnSp>
        <p:nvCxnSpPr>
          <p:cNvPr id="56" name="Straight Connector 55">
            <a:extLst>
              <a:ext uri="{FF2B5EF4-FFF2-40B4-BE49-F238E27FC236}">
                <a16:creationId xmlns:a16="http://schemas.microsoft.com/office/drawing/2014/main" id="{EF4ADFDF-990A-4B68-879A-C9118E865CB6}"/>
              </a:ext>
            </a:extLst>
          </p:cNvPr>
          <p:cNvCxnSpPr>
            <a:cxnSpLocks/>
          </p:cNvCxnSpPr>
          <p:nvPr/>
        </p:nvCxnSpPr>
        <p:spPr>
          <a:xfrm>
            <a:off x="8317649" y="3680826"/>
            <a:ext cx="1585573" cy="765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975BCA19-977B-4594-8F33-E3EC3A6E4A93}"/>
              </a:ext>
            </a:extLst>
          </p:cNvPr>
          <p:cNvSpPr/>
          <p:nvPr/>
        </p:nvSpPr>
        <p:spPr>
          <a:xfrm rot="1287559">
            <a:off x="1723679" y="3331990"/>
            <a:ext cx="2379190" cy="15127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9" name="Straight Connector 78">
            <a:extLst>
              <a:ext uri="{FF2B5EF4-FFF2-40B4-BE49-F238E27FC236}">
                <a16:creationId xmlns:a16="http://schemas.microsoft.com/office/drawing/2014/main" id="{24853559-762E-44CA-A796-A5E616BD1ACA}"/>
              </a:ext>
            </a:extLst>
          </p:cNvPr>
          <p:cNvCxnSpPr>
            <a:cxnSpLocks/>
          </p:cNvCxnSpPr>
          <p:nvPr/>
        </p:nvCxnSpPr>
        <p:spPr>
          <a:xfrm flipV="1">
            <a:off x="1178968" y="4088348"/>
            <a:ext cx="1169128" cy="195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E551E13-DBFE-484D-9634-9FB4FF1892FB}"/>
              </a:ext>
            </a:extLst>
          </p:cNvPr>
          <p:cNvSpPr txBox="1"/>
          <p:nvPr/>
        </p:nvSpPr>
        <p:spPr>
          <a:xfrm>
            <a:off x="339779" y="2942021"/>
            <a:ext cx="12082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California Dream</a:t>
            </a:r>
          </a:p>
        </p:txBody>
      </p:sp>
      <p:sp>
        <p:nvSpPr>
          <p:cNvPr id="59" name="Oval 58">
            <a:extLst>
              <a:ext uri="{FF2B5EF4-FFF2-40B4-BE49-F238E27FC236}">
                <a16:creationId xmlns:a16="http://schemas.microsoft.com/office/drawing/2014/main" id="{80DD2EF4-B4D7-4AE2-9B66-66090E7CF942}"/>
              </a:ext>
            </a:extLst>
          </p:cNvPr>
          <p:cNvSpPr/>
          <p:nvPr/>
        </p:nvSpPr>
        <p:spPr>
          <a:xfrm>
            <a:off x="5175130" y="2918997"/>
            <a:ext cx="1348813" cy="88505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03882E64-835A-4115-A4A4-72C270716171}"/>
              </a:ext>
            </a:extLst>
          </p:cNvPr>
          <p:cNvSpPr/>
          <p:nvPr/>
        </p:nvSpPr>
        <p:spPr>
          <a:xfrm>
            <a:off x="3080589" y="1039606"/>
            <a:ext cx="1841233" cy="180144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ED9570FC-A0D5-4F2E-B25E-37A3102464A1}"/>
              </a:ext>
            </a:extLst>
          </p:cNvPr>
          <p:cNvSpPr txBox="1"/>
          <p:nvPr/>
        </p:nvSpPr>
        <p:spPr>
          <a:xfrm>
            <a:off x="3199908" y="5488647"/>
            <a:ext cx="13772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Sustainability</a:t>
            </a:r>
          </a:p>
        </p:txBody>
      </p:sp>
      <p:sp>
        <p:nvSpPr>
          <p:cNvPr id="66" name="TextBox 65">
            <a:extLst>
              <a:ext uri="{FF2B5EF4-FFF2-40B4-BE49-F238E27FC236}">
                <a16:creationId xmlns:a16="http://schemas.microsoft.com/office/drawing/2014/main" id="{96ED9272-91FC-42E0-89D5-36FE00B2EDB5}"/>
              </a:ext>
            </a:extLst>
          </p:cNvPr>
          <p:cNvSpPr txBox="1"/>
          <p:nvPr/>
        </p:nvSpPr>
        <p:spPr>
          <a:xfrm>
            <a:off x="2951367" y="230031"/>
            <a:ext cx="13772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Mountain West</a:t>
            </a:r>
          </a:p>
        </p:txBody>
      </p:sp>
      <p:sp>
        <p:nvSpPr>
          <p:cNvPr id="67" name="TextBox 66">
            <a:extLst>
              <a:ext uri="{FF2B5EF4-FFF2-40B4-BE49-F238E27FC236}">
                <a16:creationId xmlns:a16="http://schemas.microsoft.com/office/drawing/2014/main" id="{2B6E913F-1F71-4C25-B7D2-3EBC12123EA2}"/>
              </a:ext>
            </a:extLst>
          </p:cNvPr>
          <p:cNvSpPr txBox="1"/>
          <p:nvPr/>
        </p:nvSpPr>
        <p:spPr>
          <a:xfrm>
            <a:off x="5362488" y="85944"/>
            <a:ext cx="13772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Kansas News Service</a:t>
            </a:r>
          </a:p>
        </p:txBody>
      </p:sp>
      <p:cxnSp>
        <p:nvCxnSpPr>
          <p:cNvPr id="68" name="Straight Connector 67">
            <a:extLst>
              <a:ext uri="{FF2B5EF4-FFF2-40B4-BE49-F238E27FC236}">
                <a16:creationId xmlns:a16="http://schemas.microsoft.com/office/drawing/2014/main" id="{262EFAA1-69EB-4F70-A5DF-CC3B7359986A}"/>
              </a:ext>
            </a:extLst>
          </p:cNvPr>
          <p:cNvCxnSpPr>
            <a:cxnSpLocks/>
          </p:cNvCxnSpPr>
          <p:nvPr/>
        </p:nvCxnSpPr>
        <p:spPr>
          <a:xfrm>
            <a:off x="5809828" y="708244"/>
            <a:ext cx="163878" cy="2852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33342F7-28D1-430F-8172-D37DB2230B2F}"/>
              </a:ext>
            </a:extLst>
          </p:cNvPr>
          <p:cNvCxnSpPr>
            <a:cxnSpLocks/>
          </p:cNvCxnSpPr>
          <p:nvPr/>
        </p:nvCxnSpPr>
        <p:spPr>
          <a:xfrm>
            <a:off x="3505502" y="648013"/>
            <a:ext cx="566126" cy="1248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5015C382-5079-40F8-9D8D-7B377750446E}"/>
              </a:ext>
            </a:extLst>
          </p:cNvPr>
          <p:cNvSpPr/>
          <p:nvPr/>
        </p:nvSpPr>
        <p:spPr>
          <a:xfrm rot="19991471">
            <a:off x="1469346" y="2531063"/>
            <a:ext cx="1083433" cy="182973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40F9D824-55C4-4DB1-AE1F-A2E22E9C6CCA}"/>
              </a:ext>
            </a:extLst>
          </p:cNvPr>
          <p:cNvSpPr/>
          <p:nvPr/>
        </p:nvSpPr>
        <p:spPr>
          <a:xfrm>
            <a:off x="2487030" y="3793649"/>
            <a:ext cx="1562620" cy="132786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C61ED414-38EF-48DE-A547-E061F441E8E8}"/>
              </a:ext>
            </a:extLst>
          </p:cNvPr>
          <p:cNvCxnSpPr>
            <a:cxnSpLocks/>
          </p:cNvCxnSpPr>
          <p:nvPr/>
        </p:nvCxnSpPr>
        <p:spPr>
          <a:xfrm>
            <a:off x="3204376" y="4466455"/>
            <a:ext cx="270236" cy="1048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57FD7F1-43A0-4AD3-AE27-5756D98F197E}"/>
              </a:ext>
            </a:extLst>
          </p:cNvPr>
          <p:cNvCxnSpPr>
            <a:cxnSpLocks/>
          </p:cNvCxnSpPr>
          <p:nvPr/>
        </p:nvCxnSpPr>
        <p:spPr>
          <a:xfrm>
            <a:off x="1114953" y="3398866"/>
            <a:ext cx="697479" cy="215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2C071CC3-5085-422B-BB5A-B5CD87DD7065}"/>
              </a:ext>
            </a:extLst>
          </p:cNvPr>
          <p:cNvSpPr/>
          <p:nvPr/>
        </p:nvSpPr>
        <p:spPr>
          <a:xfrm>
            <a:off x="6958145" y="3317688"/>
            <a:ext cx="598837" cy="304800"/>
          </a:xfrm>
          <a:prstGeom prst="rect">
            <a:avLst/>
          </a:prstGeom>
          <a:solidFill>
            <a:srgbClr val="FF99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a:t>
            </a:r>
          </a:p>
        </p:txBody>
      </p:sp>
      <p:sp>
        <p:nvSpPr>
          <p:cNvPr id="80" name="Rectangle 79">
            <a:extLst>
              <a:ext uri="{FF2B5EF4-FFF2-40B4-BE49-F238E27FC236}">
                <a16:creationId xmlns:a16="http://schemas.microsoft.com/office/drawing/2014/main" id="{8DE93E29-E200-4DE7-8A8F-F73691915F5F}"/>
              </a:ext>
            </a:extLst>
          </p:cNvPr>
          <p:cNvSpPr/>
          <p:nvPr/>
        </p:nvSpPr>
        <p:spPr>
          <a:xfrm>
            <a:off x="7062732" y="2817378"/>
            <a:ext cx="598837" cy="304800"/>
          </a:xfrm>
          <a:prstGeom prst="rect">
            <a:avLst/>
          </a:prstGeom>
          <a:solidFill>
            <a:srgbClr val="FF99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a:t>
            </a:r>
          </a:p>
        </p:txBody>
      </p:sp>
      <p:sp>
        <p:nvSpPr>
          <p:cNvPr id="81" name="Rectangle 80">
            <a:extLst>
              <a:ext uri="{FF2B5EF4-FFF2-40B4-BE49-F238E27FC236}">
                <a16:creationId xmlns:a16="http://schemas.microsoft.com/office/drawing/2014/main" id="{DB381AF9-4AC6-455A-88BD-1D9E1F91F478}"/>
              </a:ext>
            </a:extLst>
          </p:cNvPr>
          <p:cNvSpPr/>
          <p:nvPr/>
        </p:nvSpPr>
        <p:spPr>
          <a:xfrm>
            <a:off x="6469309" y="3328738"/>
            <a:ext cx="598837" cy="304800"/>
          </a:xfrm>
          <a:prstGeom prst="rect">
            <a:avLst/>
          </a:prstGeom>
          <a:solidFill>
            <a:srgbClr val="FF99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a:t>
            </a:r>
          </a:p>
        </p:txBody>
      </p:sp>
      <p:sp>
        <p:nvSpPr>
          <p:cNvPr id="82" name="Rectangle 81">
            <a:extLst>
              <a:ext uri="{FF2B5EF4-FFF2-40B4-BE49-F238E27FC236}">
                <a16:creationId xmlns:a16="http://schemas.microsoft.com/office/drawing/2014/main" id="{CE1B5603-07CE-4FB9-8D9B-14F28297D780}"/>
              </a:ext>
            </a:extLst>
          </p:cNvPr>
          <p:cNvSpPr/>
          <p:nvPr/>
        </p:nvSpPr>
        <p:spPr>
          <a:xfrm>
            <a:off x="8174941" y="2628869"/>
            <a:ext cx="598837" cy="304800"/>
          </a:xfrm>
          <a:prstGeom prst="rect">
            <a:avLst/>
          </a:prstGeom>
          <a:solidFill>
            <a:srgbClr val="FF99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a:t>
            </a:r>
          </a:p>
        </p:txBody>
      </p:sp>
      <p:sp>
        <p:nvSpPr>
          <p:cNvPr id="83" name="Rectangle 82">
            <a:extLst>
              <a:ext uri="{FF2B5EF4-FFF2-40B4-BE49-F238E27FC236}">
                <a16:creationId xmlns:a16="http://schemas.microsoft.com/office/drawing/2014/main" id="{49B5B155-DA05-4404-A81F-978E75AE2539}"/>
              </a:ext>
            </a:extLst>
          </p:cNvPr>
          <p:cNvSpPr/>
          <p:nvPr/>
        </p:nvSpPr>
        <p:spPr>
          <a:xfrm>
            <a:off x="7608091" y="2893997"/>
            <a:ext cx="598837" cy="304800"/>
          </a:xfrm>
          <a:prstGeom prst="rect">
            <a:avLst/>
          </a:prstGeom>
          <a:solidFill>
            <a:srgbClr val="FF99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a:t>
            </a:r>
          </a:p>
        </p:txBody>
      </p:sp>
      <p:sp>
        <p:nvSpPr>
          <p:cNvPr id="85" name="TextBox 84">
            <a:extLst>
              <a:ext uri="{FF2B5EF4-FFF2-40B4-BE49-F238E27FC236}">
                <a16:creationId xmlns:a16="http://schemas.microsoft.com/office/drawing/2014/main" id="{EEC13D07-5735-4128-951F-3FA1D2065AC8}"/>
              </a:ext>
            </a:extLst>
          </p:cNvPr>
          <p:cNvSpPr txBox="1"/>
          <p:nvPr/>
        </p:nvSpPr>
        <p:spPr>
          <a:xfrm>
            <a:off x="10264794" y="2879560"/>
            <a:ext cx="1035896" cy="307777"/>
          </a:xfrm>
          <a:prstGeom prst="rect">
            <a:avLst/>
          </a:prstGeom>
          <a:solidFill>
            <a:srgbClr val="FF99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Side Effects</a:t>
            </a:r>
          </a:p>
        </p:txBody>
      </p:sp>
      <p:sp>
        <p:nvSpPr>
          <p:cNvPr id="86" name="TextBox 85">
            <a:extLst>
              <a:ext uri="{FF2B5EF4-FFF2-40B4-BE49-F238E27FC236}">
                <a16:creationId xmlns:a16="http://schemas.microsoft.com/office/drawing/2014/main" id="{12BC772A-A5E1-497B-9562-1FD9858DDEF5}"/>
              </a:ext>
            </a:extLst>
          </p:cNvPr>
          <p:cNvSpPr txBox="1"/>
          <p:nvPr/>
        </p:nvSpPr>
        <p:spPr>
          <a:xfrm>
            <a:off x="7785573" y="6175884"/>
            <a:ext cx="1215914"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Natural State News</a:t>
            </a:r>
          </a:p>
        </p:txBody>
      </p:sp>
      <p:sp>
        <p:nvSpPr>
          <p:cNvPr id="88" name="Rectangle 87">
            <a:extLst>
              <a:ext uri="{FF2B5EF4-FFF2-40B4-BE49-F238E27FC236}">
                <a16:creationId xmlns:a16="http://schemas.microsoft.com/office/drawing/2014/main" id="{149EDD4D-28BD-4E7F-820E-CB12E3053CCC}"/>
              </a:ext>
            </a:extLst>
          </p:cNvPr>
          <p:cNvSpPr/>
          <p:nvPr/>
        </p:nvSpPr>
        <p:spPr>
          <a:xfrm>
            <a:off x="1465895" y="1598550"/>
            <a:ext cx="513416" cy="309091"/>
          </a:xfrm>
          <a:prstGeom prst="rect">
            <a:avLst/>
          </a:prstGeom>
          <a:solidFill>
            <a:schemeClr val="bg2">
              <a:lumMod val="75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BF</a:t>
            </a:r>
          </a:p>
        </p:txBody>
      </p:sp>
      <p:sp>
        <p:nvSpPr>
          <p:cNvPr id="89" name="Rectangle 88">
            <a:extLst>
              <a:ext uri="{FF2B5EF4-FFF2-40B4-BE49-F238E27FC236}">
                <a16:creationId xmlns:a16="http://schemas.microsoft.com/office/drawing/2014/main" id="{65973F44-27EB-4BFC-8EA8-913AA421A269}"/>
              </a:ext>
            </a:extLst>
          </p:cNvPr>
          <p:cNvSpPr/>
          <p:nvPr/>
        </p:nvSpPr>
        <p:spPr>
          <a:xfrm>
            <a:off x="9523964" y="1847003"/>
            <a:ext cx="466186" cy="309091"/>
          </a:xfrm>
          <a:prstGeom prst="rect">
            <a:avLst/>
          </a:prstGeom>
          <a:solidFill>
            <a:schemeClr val="bg2">
              <a:lumMod val="75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BF</a:t>
            </a:r>
          </a:p>
        </p:txBody>
      </p:sp>
      <p:sp>
        <p:nvSpPr>
          <p:cNvPr id="90" name="Rectangle 89">
            <a:extLst>
              <a:ext uri="{FF2B5EF4-FFF2-40B4-BE49-F238E27FC236}">
                <a16:creationId xmlns:a16="http://schemas.microsoft.com/office/drawing/2014/main" id="{42351793-E92A-41E1-B70B-8E8D482ADABF}"/>
              </a:ext>
            </a:extLst>
          </p:cNvPr>
          <p:cNvSpPr/>
          <p:nvPr/>
        </p:nvSpPr>
        <p:spPr>
          <a:xfrm>
            <a:off x="8317564" y="2215158"/>
            <a:ext cx="520425" cy="309091"/>
          </a:xfrm>
          <a:prstGeom prst="rect">
            <a:avLst/>
          </a:prstGeom>
          <a:solidFill>
            <a:schemeClr val="bg2">
              <a:lumMod val="75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BF</a:t>
            </a:r>
          </a:p>
        </p:txBody>
      </p:sp>
      <p:sp>
        <p:nvSpPr>
          <p:cNvPr id="91" name="TextBox 90">
            <a:extLst>
              <a:ext uri="{FF2B5EF4-FFF2-40B4-BE49-F238E27FC236}">
                <a16:creationId xmlns:a16="http://schemas.microsoft.com/office/drawing/2014/main" id="{FECB5FB3-159D-4126-9CD6-214FDB590D83}"/>
              </a:ext>
            </a:extLst>
          </p:cNvPr>
          <p:cNvSpPr txBox="1"/>
          <p:nvPr/>
        </p:nvSpPr>
        <p:spPr>
          <a:xfrm>
            <a:off x="295163" y="1354058"/>
            <a:ext cx="882988" cy="523220"/>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Big Footprint</a:t>
            </a:r>
          </a:p>
        </p:txBody>
      </p:sp>
      <p:sp>
        <p:nvSpPr>
          <p:cNvPr id="92" name="Rectangle 91">
            <a:extLst>
              <a:ext uri="{FF2B5EF4-FFF2-40B4-BE49-F238E27FC236}">
                <a16:creationId xmlns:a16="http://schemas.microsoft.com/office/drawing/2014/main" id="{B59CA7F9-38D6-4035-BFF6-5BCE1A08DAE8}"/>
              </a:ext>
            </a:extLst>
          </p:cNvPr>
          <p:cNvSpPr/>
          <p:nvPr/>
        </p:nvSpPr>
        <p:spPr>
          <a:xfrm>
            <a:off x="6258734" y="1668069"/>
            <a:ext cx="531154" cy="309091"/>
          </a:xfrm>
          <a:prstGeom prst="rect">
            <a:avLst/>
          </a:prstGeom>
          <a:solidFill>
            <a:schemeClr val="tx2">
              <a:lumMod val="60000"/>
              <a:lumOff val="4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a:t>
            </a:r>
          </a:p>
        </p:txBody>
      </p:sp>
      <p:sp>
        <p:nvSpPr>
          <p:cNvPr id="93" name="Rectangle 92">
            <a:extLst>
              <a:ext uri="{FF2B5EF4-FFF2-40B4-BE49-F238E27FC236}">
                <a16:creationId xmlns:a16="http://schemas.microsoft.com/office/drawing/2014/main" id="{C5E628C3-075B-40B4-9AA4-1C741F6CF125}"/>
              </a:ext>
            </a:extLst>
          </p:cNvPr>
          <p:cNvSpPr/>
          <p:nvPr/>
        </p:nvSpPr>
        <p:spPr>
          <a:xfrm>
            <a:off x="8484726" y="4139562"/>
            <a:ext cx="511071" cy="309091"/>
          </a:xfrm>
          <a:prstGeom prst="rect">
            <a:avLst/>
          </a:prstGeom>
          <a:solidFill>
            <a:schemeClr val="tx2">
              <a:lumMod val="60000"/>
              <a:lumOff val="4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a:t>
            </a:r>
          </a:p>
        </p:txBody>
      </p:sp>
      <p:sp>
        <p:nvSpPr>
          <p:cNvPr id="94" name="Rectangle 93">
            <a:extLst>
              <a:ext uri="{FF2B5EF4-FFF2-40B4-BE49-F238E27FC236}">
                <a16:creationId xmlns:a16="http://schemas.microsoft.com/office/drawing/2014/main" id="{02B9BF5E-992C-4164-A334-9F9E74D6F85C}"/>
              </a:ext>
            </a:extLst>
          </p:cNvPr>
          <p:cNvSpPr/>
          <p:nvPr/>
        </p:nvSpPr>
        <p:spPr>
          <a:xfrm>
            <a:off x="6031522" y="3142183"/>
            <a:ext cx="504445" cy="309091"/>
          </a:xfrm>
          <a:prstGeom prst="rect">
            <a:avLst/>
          </a:prstGeom>
          <a:solidFill>
            <a:schemeClr val="tx2">
              <a:lumMod val="60000"/>
              <a:lumOff val="4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a:t>
            </a:r>
          </a:p>
        </p:txBody>
      </p:sp>
      <p:sp>
        <p:nvSpPr>
          <p:cNvPr id="95" name="Rectangle 94">
            <a:extLst>
              <a:ext uri="{FF2B5EF4-FFF2-40B4-BE49-F238E27FC236}">
                <a16:creationId xmlns:a16="http://schemas.microsoft.com/office/drawing/2014/main" id="{DAF6DB29-800C-4424-AADE-6E135B2FA28D}"/>
              </a:ext>
            </a:extLst>
          </p:cNvPr>
          <p:cNvSpPr/>
          <p:nvPr/>
        </p:nvSpPr>
        <p:spPr>
          <a:xfrm>
            <a:off x="9804965" y="2096621"/>
            <a:ext cx="507677" cy="309091"/>
          </a:xfrm>
          <a:prstGeom prst="rect">
            <a:avLst/>
          </a:prstGeom>
          <a:solidFill>
            <a:schemeClr val="tx2">
              <a:lumMod val="60000"/>
              <a:lumOff val="4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a:t>
            </a:r>
          </a:p>
        </p:txBody>
      </p:sp>
      <p:sp>
        <p:nvSpPr>
          <p:cNvPr id="96" name="TextBox 95">
            <a:extLst>
              <a:ext uri="{FF2B5EF4-FFF2-40B4-BE49-F238E27FC236}">
                <a16:creationId xmlns:a16="http://schemas.microsoft.com/office/drawing/2014/main" id="{ADC89EAB-092F-490C-A623-F0C7FB1B7C65}"/>
              </a:ext>
            </a:extLst>
          </p:cNvPr>
          <p:cNvSpPr txBox="1"/>
          <p:nvPr/>
        </p:nvSpPr>
        <p:spPr>
          <a:xfrm>
            <a:off x="10365692" y="5447853"/>
            <a:ext cx="1282943" cy="523220"/>
          </a:xfrm>
          <a:prstGeom prst="rect">
            <a:avLst/>
          </a:prstGeom>
          <a:solidFill>
            <a:schemeClr val="tx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Accountability Project</a:t>
            </a:r>
          </a:p>
        </p:txBody>
      </p:sp>
      <p:sp>
        <p:nvSpPr>
          <p:cNvPr id="98" name="Rectangle 97">
            <a:extLst>
              <a:ext uri="{FF2B5EF4-FFF2-40B4-BE49-F238E27FC236}">
                <a16:creationId xmlns:a16="http://schemas.microsoft.com/office/drawing/2014/main" id="{1FDEC7AF-1D4F-4585-98E8-5F77E4B48918}"/>
              </a:ext>
            </a:extLst>
          </p:cNvPr>
          <p:cNvSpPr/>
          <p:nvPr/>
        </p:nvSpPr>
        <p:spPr>
          <a:xfrm>
            <a:off x="1615913" y="3761741"/>
            <a:ext cx="511071" cy="309091"/>
          </a:xfrm>
          <a:prstGeom prst="rect">
            <a:avLst/>
          </a:prstGeom>
          <a:solidFill>
            <a:schemeClr val="tx2">
              <a:lumMod val="60000"/>
              <a:lumOff val="4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a:t>
            </a:r>
          </a:p>
        </p:txBody>
      </p:sp>
      <p:sp>
        <p:nvSpPr>
          <p:cNvPr id="99" name="Rectangle 98">
            <a:extLst>
              <a:ext uri="{FF2B5EF4-FFF2-40B4-BE49-F238E27FC236}">
                <a16:creationId xmlns:a16="http://schemas.microsoft.com/office/drawing/2014/main" id="{B26AC104-6A3F-4FE0-9F5F-93D94DE44D56}"/>
              </a:ext>
            </a:extLst>
          </p:cNvPr>
          <p:cNvSpPr/>
          <p:nvPr/>
        </p:nvSpPr>
        <p:spPr>
          <a:xfrm>
            <a:off x="1936076" y="1732167"/>
            <a:ext cx="547496" cy="309091"/>
          </a:xfrm>
          <a:prstGeom prst="rect">
            <a:avLst/>
          </a:prstGeom>
          <a:solidFill>
            <a:srgbClr val="92D05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DN</a:t>
            </a:r>
          </a:p>
        </p:txBody>
      </p:sp>
      <p:sp>
        <p:nvSpPr>
          <p:cNvPr id="100" name="Rectangle 99">
            <a:extLst>
              <a:ext uri="{FF2B5EF4-FFF2-40B4-BE49-F238E27FC236}">
                <a16:creationId xmlns:a16="http://schemas.microsoft.com/office/drawing/2014/main" id="{6F2FE881-D16F-43D1-A4D3-7BB2DBBD6222}"/>
              </a:ext>
            </a:extLst>
          </p:cNvPr>
          <p:cNvSpPr/>
          <p:nvPr/>
        </p:nvSpPr>
        <p:spPr>
          <a:xfrm>
            <a:off x="6024303" y="3434386"/>
            <a:ext cx="547496" cy="309091"/>
          </a:xfrm>
          <a:prstGeom prst="rect">
            <a:avLst/>
          </a:prstGeom>
          <a:solidFill>
            <a:srgbClr val="92D05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DN</a:t>
            </a:r>
          </a:p>
        </p:txBody>
      </p:sp>
      <p:sp>
        <p:nvSpPr>
          <p:cNvPr id="103" name="Rectangle 102">
            <a:extLst>
              <a:ext uri="{FF2B5EF4-FFF2-40B4-BE49-F238E27FC236}">
                <a16:creationId xmlns:a16="http://schemas.microsoft.com/office/drawing/2014/main" id="{FF353AF2-1F72-4DAC-A6D6-EEAAA9B304FF}"/>
              </a:ext>
            </a:extLst>
          </p:cNvPr>
          <p:cNvSpPr/>
          <p:nvPr/>
        </p:nvSpPr>
        <p:spPr>
          <a:xfrm>
            <a:off x="6774824" y="3061243"/>
            <a:ext cx="598837" cy="304800"/>
          </a:xfrm>
          <a:prstGeom prst="rect">
            <a:avLst/>
          </a:prstGeom>
          <a:solidFill>
            <a:srgbClr val="92D05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DN</a:t>
            </a:r>
          </a:p>
        </p:txBody>
      </p:sp>
      <p:sp>
        <p:nvSpPr>
          <p:cNvPr id="104" name="Rectangle 103">
            <a:extLst>
              <a:ext uri="{FF2B5EF4-FFF2-40B4-BE49-F238E27FC236}">
                <a16:creationId xmlns:a16="http://schemas.microsoft.com/office/drawing/2014/main" id="{697A1665-6891-4610-AA44-6D1E172F9D6B}"/>
              </a:ext>
            </a:extLst>
          </p:cNvPr>
          <p:cNvSpPr/>
          <p:nvPr/>
        </p:nvSpPr>
        <p:spPr>
          <a:xfrm>
            <a:off x="10244928" y="1658315"/>
            <a:ext cx="547496" cy="309091"/>
          </a:xfrm>
          <a:prstGeom prst="rect">
            <a:avLst/>
          </a:prstGeom>
          <a:solidFill>
            <a:srgbClr val="92D05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DN</a:t>
            </a:r>
          </a:p>
        </p:txBody>
      </p:sp>
      <p:sp>
        <p:nvSpPr>
          <p:cNvPr id="105" name="TextBox 104">
            <a:extLst>
              <a:ext uri="{FF2B5EF4-FFF2-40B4-BE49-F238E27FC236}">
                <a16:creationId xmlns:a16="http://schemas.microsoft.com/office/drawing/2014/main" id="{B4680A99-BCF1-4FD2-89B7-A27BBDAB81D7}"/>
              </a:ext>
            </a:extLst>
          </p:cNvPr>
          <p:cNvSpPr txBox="1"/>
          <p:nvPr/>
        </p:nvSpPr>
        <p:spPr>
          <a:xfrm>
            <a:off x="10956156" y="1069559"/>
            <a:ext cx="1073624" cy="52322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Diverse Newsrooms</a:t>
            </a:r>
          </a:p>
        </p:txBody>
      </p:sp>
      <p:sp>
        <p:nvSpPr>
          <p:cNvPr id="106" name="Rectangle 105">
            <a:extLst>
              <a:ext uri="{FF2B5EF4-FFF2-40B4-BE49-F238E27FC236}">
                <a16:creationId xmlns:a16="http://schemas.microsoft.com/office/drawing/2014/main" id="{B8EEAD06-110F-4918-AD08-A6579C33CE45}"/>
              </a:ext>
            </a:extLst>
          </p:cNvPr>
          <p:cNvSpPr/>
          <p:nvPr/>
        </p:nvSpPr>
        <p:spPr>
          <a:xfrm>
            <a:off x="9221878" y="3523705"/>
            <a:ext cx="542347" cy="309091"/>
          </a:xfrm>
          <a:prstGeom prst="rect">
            <a:avLst/>
          </a:prstGeom>
          <a:solidFill>
            <a:srgbClr val="CC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AH</a:t>
            </a:r>
          </a:p>
        </p:txBody>
      </p:sp>
      <p:sp>
        <p:nvSpPr>
          <p:cNvPr id="107" name="Rectangle 106">
            <a:extLst>
              <a:ext uri="{FF2B5EF4-FFF2-40B4-BE49-F238E27FC236}">
                <a16:creationId xmlns:a16="http://schemas.microsoft.com/office/drawing/2014/main" id="{29EBFE85-CE91-4627-AB45-23A6B975F43C}"/>
              </a:ext>
            </a:extLst>
          </p:cNvPr>
          <p:cNvSpPr/>
          <p:nvPr/>
        </p:nvSpPr>
        <p:spPr>
          <a:xfrm>
            <a:off x="8877041" y="5640103"/>
            <a:ext cx="522594" cy="287058"/>
          </a:xfrm>
          <a:prstGeom prst="rect">
            <a:avLst/>
          </a:prstGeom>
          <a:solidFill>
            <a:srgbClr val="CC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AH</a:t>
            </a:r>
          </a:p>
        </p:txBody>
      </p:sp>
      <p:sp>
        <p:nvSpPr>
          <p:cNvPr id="108" name="Rectangle 107">
            <a:extLst>
              <a:ext uri="{FF2B5EF4-FFF2-40B4-BE49-F238E27FC236}">
                <a16:creationId xmlns:a16="http://schemas.microsoft.com/office/drawing/2014/main" id="{706AD9AB-C31C-4139-92AD-406D9808D160}"/>
              </a:ext>
            </a:extLst>
          </p:cNvPr>
          <p:cNvSpPr/>
          <p:nvPr/>
        </p:nvSpPr>
        <p:spPr>
          <a:xfrm>
            <a:off x="5285080" y="5208424"/>
            <a:ext cx="585880" cy="343985"/>
          </a:xfrm>
          <a:prstGeom prst="rect">
            <a:avLst/>
          </a:prstGeom>
          <a:solidFill>
            <a:srgbClr val="CC66F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AH</a:t>
            </a:r>
          </a:p>
        </p:txBody>
      </p:sp>
      <p:sp>
        <p:nvSpPr>
          <p:cNvPr id="109" name="Rectangle 108">
            <a:extLst>
              <a:ext uri="{FF2B5EF4-FFF2-40B4-BE49-F238E27FC236}">
                <a16:creationId xmlns:a16="http://schemas.microsoft.com/office/drawing/2014/main" id="{7DCA1FB2-C5B1-4BDD-8789-F7E86B02EC41}"/>
              </a:ext>
            </a:extLst>
          </p:cNvPr>
          <p:cNvSpPr/>
          <p:nvPr/>
        </p:nvSpPr>
        <p:spPr>
          <a:xfrm>
            <a:off x="9187009" y="1642257"/>
            <a:ext cx="546622" cy="237090"/>
          </a:xfrm>
          <a:prstGeom prst="rect">
            <a:avLst/>
          </a:prstGeom>
          <a:solidFill>
            <a:srgbClr val="CC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AH</a:t>
            </a:r>
          </a:p>
        </p:txBody>
      </p:sp>
      <p:sp>
        <p:nvSpPr>
          <p:cNvPr id="110" name="TextBox 109">
            <a:extLst>
              <a:ext uri="{FF2B5EF4-FFF2-40B4-BE49-F238E27FC236}">
                <a16:creationId xmlns:a16="http://schemas.microsoft.com/office/drawing/2014/main" id="{CB140D0A-1BF2-4D6B-B1C5-33715D87096D}"/>
              </a:ext>
            </a:extLst>
          </p:cNvPr>
          <p:cNvSpPr txBox="1"/>
          <p:nvPr/>
        </p:nvSpPr>
        <p:spPr>
          <a:xfrm>
            <a:off x="4209330" y="6023956"/>
            <a:ext cx="1035896" cy="523220"/>
          </a:xfrm>
          <a:prstGeom prst="rect">
            <a:avLst/>
          </a:prstGeom>
          <a:solidFill>
            <a:srgbClr val="CC66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American Homefront</a:t>
            </a:r>
          </a:p>
        </p:txBody>
      </p:sp>
      <p:sp>
        <p:nvSpPr>
          <p:cNvPr id="111" name="Rectangle 110">
            <a:extLst>
              <a:ext uri="{FF2B5EF4-FFF2-40B4-BE49-F238E27FC236}">
                <a16:creationId xmlns:a16="http://schemas.microsoft.com/office/drawing/2014/main" id="{3536BEF1-8824-4693-B785-7BA9FB23AEF2}"/>
              </a:ext>
            </a:extLst>
          </p:cNvPr>
          <p:cNvSpPr/>
          <p:nvPr/>
        </p:nvSpPr>
        <p:spPr>
          <a:xfrm>
            <a:off x="2064816" y="4348643"/>
            <a:ext cx="562144" cy="307618"/>
          </a:xfrm>
          <a:prstGeom prst="rect">
            <a:avLst/>
          </a:prstGeom>
          <a:solidFill>
            <a:srgbClr val="CC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AH</a:t>
            </a:r>
          </a:p>
        </p:txBody>
      </p:sp>
      <p:sp>
        <p:nvSpPr>
          <p:cNvPr id="112" name="Rectangle 111">
            <a:extLst>
              <a:ext uri="{FF2B5EF4-FFF2-40B4-BE49-F238E27FC236}">
                <a16:creationId xmlns:a16="http://schemas.microsoft.com/office/drawing/2014/main" id="{6E137D27-8792-4CD3-99C9-EC60D7313447}"/>
              </a:ext>
            </a:extLst>
          </p:cNvPr>
          <p:cNvSpPr/>
          <p:nvPr/>
        </p:nvSpPr>
        <p:spPr>
          <a:xfrm>
            <a:off x="2054150" y="3759991"/>
            <a:ext cx="505715" cy="307994"/>
          </a:xfrm>
          <a:prstGeom prst="rect">
            <a:avLst/>
          </a:prstGeom>
          <a:solidFill>
            <a:srgbClr val="CC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AH</a:t>
            </a:r>
          </a:p>
        </p:txBody>
      </p:sp>
      <p:sp>
        <p:nvSpPr>
          <p:cNvPr id="113" name="Oval 112">
            <a:extLst>
              <a:ext uri="{FF2B5EF4-FFF2-40B4-BE49-F238E27FC236}">
                <a16:creationId xmlns:a16="http://schemas.microsoft.com/office/drawing/2014/main" id="{E696145A-4937-450D-B6A9-6BE6D806402D}"/>
              </a:ext>
            </a:extLst>
          </p:cNvPr>
          <p:cNvSpPr/>
          <p:nvPr/>
        </p:nvSpPr>
        <p:spPr>
          <a:xfrm rot="19691880">
            <a:off x="6790778" y="4164725"/>
            <a:ext cx="1742582" cy="131200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7" name="Straight Connector 86">
            <a:extLst>
              <a:ext uri="{FF2B5EF4-FFF2-40B4-BE49-F238E27FC236}">
                <a16:creationId xmlns:a16="http://schemas.microsoft.com/office/drawing/2014/main" id="{22518265-81E2-4720-9473-8D38D84A0B22}"/>
              </a:ext>
            </a:extLst>
          </p:cNvPr>
          <p:cNvCxnSpPr>
            <a:cxnSpLocks/>
          </p:cNvCxnSpPr>
          <p:nvPr/>
        </p:nvCxnSpPr>
        <p:spPr>
          <a:xfrm>
            <a:off x="6941512" y="4149205"/>
            <a:ext cx="1151007" cy="2036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662F938-9F23-4A3E-97A7-5B349942D47B}"/>
              </a:ext>
            </a:extLst>
          </p:cNvPr>
          <p:cNvCxnSpPr>
            <a:cxnSpLocks/>
          </p:cNvCxnSpPr>
          <p:nvPr/>
        </p:nvCxnSpPr>
        <p:spPr>
          <a:xfrm>
            <a:off x="7693221" y="4841963"/>
            <a:ext cx="1439587" cy="1455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B424C410-ED6D-4C83-BB39-7BCA9CF5479C}"/>
              </a:ext>
            </a:extLst>
          </p:cNvPr>
          <p:cNvSpPr txBox="1"/>
          <p:nvPr/>
        </p:nvSpPr>
        <p:spPr>
          <a:xfrm>
            <a:off x="9039771" y="6185453"/>
            <a:ext cx="1215914"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Gulf States Newsroom</a:t>
            </a:r>
          </a:p>
        </p:txBody>
      </p:sp>
    </p:spTree>
    <p:extLst>
      <p:ext uri="{BB962C8B-B14F-4D97-AF65-F5344CB8AC3E}">
        <p14:creationId xmlns:p14="http://schemas.microsoft.com/office/powerpoint/2010/main" val="632401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50" name="Picture 2" descr="A white building with a domed roof&#10;&#10;Description automatically generated with low confidence">
            <a:extLst>
              <a:ext uri="{FF2B5EF4-FFF2-40B4-BE49-F238E27FC236}">
                <a16:creationId xmlns:a16="http://schemas.microsoft.com/office/drawing/2014/main" id="{84126C57-3FB3-BD83-C08C-F69CEA0AFD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6670" y="804334"/>
            <a:ext cx="10498659" cy="524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89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1D57-A65F-D455-8F3B-EFF191C2617D}"/>
              </a:ext>
            </a:extLst>
          </p:cNvPr>
          <p:cNvSpPr>
            <a:spLocks noGrp="1"/>
          </p:cNvSpPr>
          <p:nvPr>
            <p:ph type="title"/>
          </p:nvPr>
        </p:nvSpPr>
        <p:spPr>
          <a:xfrm>
            <a:off x="435007" y="857250"/>
            <a:ext cx="5186140" cy="5524500"/>
          </a:xfrm>
        </p:spPr>
        <p:txBody>
          <a:bodyPr>
            <a:normAutofit/>
          </a:bodyPr>
          <a:lstStyle/>
          <a:p>
            <a:r>
              <a:rPr lang="en-US" sz="2800" dirty="0"/>
              <a:t>Kathy Merritt</a:t>
            </a:r>
            <a:br>
              <a:rPr lang="en-US" sz="2800" dirty="0"/>
            </a:br>
            <a:r>
              <a:rPr lang="en-US" sz="2800" dirty="0"/>
              <a:t>svp, Journalism, Radio &amp;      csg services</a:t>
            </a:r>
            <a:br>
              <a:rPr lang="en-US" sz="2800" dirty="0"/>
            </a:br>
            <a:r>
              <a:rPr lang="en-US" sz="2800" dirty="0">
                <a:hlinkClick r:id="rId2"/>
              </a:rPr>
              <a:t>kmerritt@cpb.org</a:t>
            </a:r>
            <a:br>
              <a:rPr lang="en-US" sz="2800" dirty="0"/>
            </a:br>
            <a:br>
              <a:rPr lang="en-US" sz="2800" dirty="0"/>
            </a:br>
            <a:r>
              <a:rPr lang="en-US" sz="2800" dirty="0"/>
              <a:t>Joy Lin</a:t>
            </a:r>
            <a:br>
              <a:rPr lang="en-US" sz="2800" dirty="0"/>
            </a:br>
            <a:r>
              <a:rPr lang="en-US" sz="2800" dirty="0"/>
              <a:t>VP, Journalism</a:t>
            </a:r>
            <a:br>
              <a:rPr lang="en-US" sz="2800" dirty="0"/>
            </a:br>
            <a:r>
              <a:rPr lang="en-US" sz="2800" dirty="0">
                <a:hlinkClick r:id="rId3"/>
              </a:rPr>
              <a:t>jlin@cpb.org</a:t>
            </a:r>
            <a:br>
              <a:rPr lang="en-US" sz="2800" dirty="0"/>
            </a:br>
            <a:endParaRPr lang="en-US" sz="2800" dirty="0"/>
          </a:p>
        </p:txBody>
      </p:sp>
      <p:pic>
        <p:nvPicPr>
          <p:cNvPr id="6" name="Content Placeholder 5" descr="Logo&#10;&#10;Description automatically generated">
            <a:extLst>
              <a:ext uri="{FF2B5EF4-FFF2-40B4-BE49-F238E27FC236}">
                <a16:creationId xmlns:a16="http://schemas.microsoft.com/office/drawing/2014/main" id="{1051858F-721A-4663-CD1E-130BD89F8A7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35763" y="1020763"/>
            <a:ext cx="4816475" cy="4816475"/>
          </a:xfrm>
        </p:spPr>
      </p:pic>
    </p:spTree>
    <p:extLst>
      <p:ext uri="{BB962C8B-B14F-4D97-AF65-F5344CB8AC3E}">
        <p14:creationId xmlns:p14="http://schemas.microsoft.com/office/powerpoint/2010/main" val="185558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DEE2F6-F184-45CB-BFC7-ACA240C1BD05}"/>
              </a:ext>
            </a:extLst>
          </p:cNvPr>
          <p:cNvSpPr>
            <a:spLocks noGrp="1"/>
          </p:cNvSpPr>
          <p:nvPr>
            <p:ph type="title"/>
          </p:nvPr>
        </p:nvSpPr>
        <p:spPr>
          <a:xfrm>
            <a:off x="751751" y="2507328"/>
            <a:ext cx="10972800" cy="487193"/>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dirty="0">
                <a:solidFill>
                  <a:schemeClr val="tx1"/>
                </a:solidFill>
              </a:rPr>
              <a:t>A partnership between:</a:t>
            </a:r>
          </a:p>
        </p:txBody>
      </p:sp>
      <p:pic>
        <p:nvPicPr>
          <p:cNvPr id="4" name="Google Shape;98;p18">
            <a:extLst>
              <a:ext uri="{FF2B5EF4-FFF2-40B4-BE49-F238E27FC236}">
                <a16:creationId xmlns:a16="http://schemas.microsoft.com/office/drawing/2014/main" id="{9B8A8B2A-23C6-4D68-B6CC-4B0AB4392C43}"/>
              </a:ext>
            </a:extLst>
          </p:cNvPr>
          <p:cNvPicPr preferRelativeResize="0">
            <a:picLocks noGrp="1"/>
          </p:cNvPicPr>
          <p:nvPr>
            <p:ph idx="1"/>
          </p:nvPr>
        </p:nvPicPr>
        <p:blipFill>
          <a:blip r:embed="rId2">
            <a:alphaModFix/>
          </a:blip>
          <a:stretch>
            <a:fillRect/>
          </a:stretch>
        </p:blipFill>
        <p:spPr>
          <a:xfrm>
            <a:off x="2044439" y="634146"/>
            <a:ext cx="7672816" cy="1313689"/>
          </a:xfrm>
          <a:prstGeom prst="rect">
            <a:avLst/>
          </a:prstGeom>
          <a:noFill/>
          <a:ln>
            <a:noFill/>
          </a:ln>
        </p:spPr>
      </p:pic>
      <p:pic>
        <p:nvPicPr>
          <p:cNvPr id="6" name="Google Shape;99;p18">
            <a:extLst>
              <a:ext uri="{FF2B5EF4-FFF2-40B4-BE49-F238E27FC236}">
                <a16:creationId xmlns:a16="http://schemas.microsoft.com/office/drawing/2014/main" id="{C257C5D1-D24C-4057-AFD5-B10000FCC5EA}"/>
              </a:ext>
            </a:extLst>
          </p:cNvPr>
          <p:cNvPicPr preferRelativeResize="0"/>
          <p:nvPr/>
        </p:nvPicPr>
        <p:blipFill>
          <a:blip r:embed="rId3">
            <a:alphaModFix/>
          </a:blip>
          <a:stretch>
            <a:fillRect/>
          </a:stretch>
        </p:blipFill>
        <p:spPr>
          <a:xfrm>
            <a:off x="668081" y="3554012"/>
            <a:ext cx="4702300" cy="1238275"/>
          </a:xfrm>
          <a:prstGeom prst="rect">
            <a:avLst/>
          </a:prstGeom>
          <a:noFill/>
          <a:ln>
            <a:noFill/>
          </a:ln>
        </p:spPr>
      </p:pic>
      <p:pic>
        <p:nvPicPr>
          <p:cNvPr id="7" name="Google Shape;100;p18">
            <a:extLst>
              <a:ext uri="{FF2B5EF4-FFF2-40B4-BE49-F238E27FC236}">
                <a16:creationId xmlns:a16="http://schemas.microsoft.com/office/drawing/2014/main" id="{5C98EAB4-CE62-49A0-98C2-850695190F35}"/>
              </a:ext>
            </a:extLst>
          </p:cNvPr>
          <p:cNvPicPr preferRelativeResize="0"/>
          <p:nvPr/>
        </p:nvPicPr>
        <p:blipFill>
          <a:blip r:embed="rId4">
            <a:alphaModFix/>
          </a:blip>
          <a:stretch>
            <a:fillRect/>
          </a:stretch>
        </p:blipFill>
        <p:spPr>
          <a:xfrm>
            <a:off x="7765836" y="3648128"/>
            <a:ext cx="2761075" cy="1922275"/>
          </a:xfrm>
          <a:prstGeom prst="rect">
            <a:avLst/>
          </a:prstGeom>
          <a:noFill/>
          <a:ln>
            <a:noFill/>
          </a:ln>
        </p:spPr>
      </p:pic>
    </p:spTree>
    <p:extLst>
      <p:ext uri="{BB962C8B-B14F-4D97-AF65-F5344CB8AC3E}">
        <p14:creationId xmlns:p14="http://schemas.microsoft.com/office/powerpoint/2010/main" val="3961267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826EB-5388-F7E4-E3D2-D1B87218AAC8}"/>
              </a:ext>
            </a:extLst>
          </p:cNvPr>
          <p:cNvSpPr>
            <a:spLocks noGrp="1"/>
          </p:cNvSpPr>
          <p:nvPr>
            <p:ph idx="1"/>
          </p:nvPr>
        </p:nvSpPr>
        <p:spPr/>
        <p:txBody>
          <a:bodyPr/>
          <a:lstStyle/>
          <a:p>
            <a:pPr algn="ctr"/>
            <a:r>
              <a:rPr lang="en-US" sz="8000" dirty="0">
                <a:solidFill>
                  <a:schemeClr val="tx1"/>
                </a:solidFill>
                <a:latin typeface="+mj-lt"/>
              </a:rPr>
              <a:t>Partnerships</a:t>
            </a:r>
          </a:p>
        </p:txBody>
      </p:sp>
    </p:spTree>
    <p:extLst>
      <p:ext uri="{BB962C8B-B14F-4D97-AF65-F5344CB8AC3E}">
        <p14:creationId xmlns:p14="http://schemas.microsoft.com/office/powerpoint/2010/main" val="301709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826EB-5388-F7E4-E3D2-D1B87218AAC8}"/>
              </a:ext>
            </a:extLst>
          </p:cNvPr>
          <p:cNvSpPr>
            <a:spLocks noGrp="1"/>
          </p:cNvSpPr>
          <p:nvPr>
            <p:ph idx="1"/>
          </p:nvPr>
        </p:nvSpPr>
        <p:spPr/>
        <p:txBody>
          <a:bodyPr/>
          <a:lstStyle/>
          <a:p>
            <a:pPr algn="ctr"/>
            <a:r>
              <a:rPr lang="en-US" sz="8000" dirty="0">
                <a:solidFill>
                  <a:schemeClr val="tx1"/>
                </a:solidFill>
                <a:latin typeface="+mj-lt"/>
              </a:rPr>
              <a:t>Sustainability</a:t>
            </a:r>
          </a:p>
        </p:txBody>
      </p:sp>
    </p:spTree>
    <p:extLst>
      <p:ext uri="{BB962C8B-B14F-4D97-AF65-F5344CB8AC3E}">
        <p14:creationId xmlns:p14="http://schemas.microsoft.com/office/powerpoint/2010/main" val="85144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826EB-5388-F7E4-E3D2-D1B87218AAC8}"/>
              </a:ext>
            </a:extLst>
          </p:cNvPr>
          <p:cNvSpPr>
            <a:spLocks noGrp="1"/>
          </p:cNvSpPr>
          <p:nvPr>
            <p:ph idx="1"/>
          </p:nvPr>
        </p:nvSpPr>
        <p:spPr>
          <a:xfrm>
            <a:off x="4227887" y="1955921"/>
            <a:ext cx="7098117" cy="2946157"/>
          </a:xfrm>
        </p:spPr>
        <p:txBody>
          <a:bodyPr/>
          <a:lstStyle/>
          <a:p>
            <a:pPr algn="ctr"/>
            <a:r>
              <a:rPr lang="en-US" sz="6000" dirty="0">
                <a:solidFill>
                  <a:schemeClr val="tx1"/>
                </a:solidFill>
                <a:latin typeface="+mj-lt"/>
              </a:rPr>
              <a:t>The Value Proposition </a:t>
            </a:r>
          </a:p>
          <a:p>
            <a:pPr algn="ctr"/>
            <a:r>
              <a:rPr lang="en-US" sz="6000" dirty="0">
                <a:solidFill>
                  <a:schemeClr val="tx1"/>
                </a:solidFill>
                <a:latin typeface="+mj-lt"/>
              </a:rPr>
              <a:t>for Funders</a:t>
            </a:r>
          </a:p>
        </p:txBody>
      </p:sp>
    </p:spTree>
    <p:extLst>
      <p:ext uri="{BB962C8B-B14F-4D97-AF65-F5344CB8AC3E}">
        <p14:creationId xmlns:p14="http://schemas.microsoft.com/office/powerpoint/2010/main" val="380412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826EB-5388-F7E4-E3D2-D1B87218AAC8}"/>
              </a:ext>
            </a:extLst>
          </p:cNvPr>
          <p:cNvSpPr>
            <a:spLocks noGrp="1"/>
          </p:cNvSpPr>
          <p:nvPr>
            <p:ph idx="1"/>
          </p:nvPr>
        </p:nvSpPr>
        <p:spPr/>
        <p:txBody>
          <a:bodyPr/>
          <a:lstStyle/>
          <a:p>
            <a:pPr algn="ctr"/>
            <a:r>
              <a:rPr lang="en-US" sz="8000" dirty="0">
                <a:solidFill>
                  <a:schemeClr val="tx1"/>
                </a:solidFill>
                <a:latin typeface="+mj-lt"/>
              </a:rPr>
              <a:t>Questions?</a:t>
            </a:r>
          </a:p>
        </p:txBody>
      </p:sp>
    </p:spTree>
    <p:extLst>
      <p:ext uri="{BB962C8B-B14F-4D97-AF65-F5344CB8AC3E}">
        <p14:creationId xmlns:p14="http://schemas.microsoft.com/office/powerpoint/2010/main" val="112427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D8BC-9B76-DE4D-A766-F3B0CC3E1CBF}"/>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Speaker Information</a:t>
            </a:r>
          </a:p>
        </p:txBody>
      </p:sp>
      <p:sp>
        <p:nvSpPr>
          <p:cNvPr id="3" name="Content Placeholder 2">
            <a:extLst>
              <a:ext uri="{FF2B5EF4-FFF2-40B4-BE49-F238E27FC236}">
                <a16:creationId xmlns:a16="http://schemas.microsoft.com/office/drawing/2014/main" id="{746B65DF-741B-814A-8995-1BD227F53917}"/>
              </a:ext>
            </a:extLst>
          </p:cNvPr>
          <p:cNvSpPr>
            <a:spLocks noGrp="1"/>
          </p:cNvSpPr>
          <p:nvPr>
            <p:ph idx="10"/>
          </p:nvPr>
        </p:nvSpPr>
        <p:spPr>
          <a:xfrm>
            <a:off x="609600" y="1419726"/>
            <a:ext cx="10972800" cy="3296653"/>
          </a:xfrm>
        </p:spPr>
        <p:txBody>
          <a:bodyPr numCol="3"/>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0"/>
              </a:spcBef>
            </a:pPr>
            <a:r>
              <a:rPr lang="en-US" sz="1800" b="1" dirty="0">
                <a:effectLst/>
                <a:latin typeface="Calibri" panose="020F0502020204030204" pitchFamily="34" charset="0"/>
                <a:ea typeface="Calibri" panose="020F0502020204030204" pitchFamily="34" charset="0"/>
              </a:rPr>
              <a:t>Kate Burnie</a:t>
            </a:r>
            <a:br>
              <a:rPr lang="en-US" sz="1800" b="1" dirty="0">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Grants and Major Gifts Officer, North Carolina Public Radio</a:t>
            </a:r>
            <a:br>
              <a:rPr lang="en-US" sz="1800" dirty="0">
                <a:effectLst/>
                <a:latin typeface="Calibri" panose="020F0502020204030204" pitchFamily="34" charset="0"/>
                <a:ea typeface="Calibri" panose="020F0502020204030204" pitchFamily="34" charset="0"/>
              </a:rPr>
            </a:br>
            <a:r>
              <a:rPr lang="pl-PL" sz="1800" dirty="0">
                <a:effectLst/>
                <a:latin typeface="Calibri" panose="020F0502020204030204" pitchFamily="34" charset="0"/>
                <a:ea typeface="Calibri" panose="020F0502020204030204" pitchFamily="34" charset="0"/>
                <a:hlinkClick r:id="rId2"/>
              </a:rPr>
              <a:t>kburnie@email.unc.edu</a:t>
            </a:r>
            <a:endParaRPr lang="en-US" sz="1800" dirty="0">
              <a:effectLst/>
              <a:latin typeface="Calibri" panose="020F0502020204030204" pitchFamily="34" charset="0"/>
              <a:ea typeface="Calibri" panose="020F0502020204030204" pitchFamily="34" charset="0"/>
            </a:endParaRPr>
          </a:p>
          <a:p>
            <a:pPr>
              <a:spcBef>
                <a:spcPts val="0"/>
              </a:spcBef>
            </a:pPr>
            <a:endParaRPr lang="en-US" sz="1800" dirty="0">
              <a:latin typeface="Calibri" panose="020F0502020204030204" pitchFamily="34" charset="0"/>
              <a:ea typeface="Calibri" panose="020F0502020204030204" pitchFamily="34" charset="0"/>
            </a:endParaRPr>
          </a:p>
          <a:p>
            <a:pPr>
              <a:spcBef>
                <a:spcPts val="0"/>
              </a:spcBef>
            </a:pPr>
            <a:endParaRPr lang="en-US" sz="1800" b="1" dirty="0">
              <a:effectLst/>
              <a:latin typeface="Calibri" panose="020F0502020204030204" pitchFamily="34" charset="0"/>
              <a:ea typeface="Calibri" panose="020F0502020204030204" pitchFamily="34" charset="0"/>
            </a:endParaRPr>
          </a:p>
          <a:p>
            <a:pPr>
              <a:spcBef>
                <a:spcPts val="0"/>
              </a:spcBef>
            </a:pPr>
            <a:r>
              <a:rPr lang="en-US" sz="1800" b="1" dirty="0">
                <a:effectLst/>
                <a:latin typeface="Calibri" panose="020F0502020204030204" pitchFamily="34" charset="0"/>
                <a:ea typeface="Calibri" panose="020F0502020204030204" pitchFamily="34" charset="0"/>
              </a:rPr>
              <a:t>Amy Davis</a:t>
            </a:r>
            <a:r>
              <a:rPr lang="en-US" sz="1800" dirty="0">
                <a:effectLst/>
                <a:latin typeface="Calibri" panose="020F0502020204030204" pitchFamily="34" charset="0"/>
                <a:ea typeface="Calibri" panose="020F0502020204030204" pitchFamily="34" charset="0"/>
              </a:rPr>
              <a:t>, Director of Foundation Relations &amp; Grants, WABE</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hlinkClick r:id="rId3"/>
              </a:rPr>
              <a:t>adavis@wabe.org</a:t>
            </a:r>
            <a:endParaRPr lang="en-US" sz="1800" dirty="0">
              <a:effectLst/>
              <a:latin typeface="Calibri" panose="020F0502020204030204" pitchFamily="34" charset="0"/>
              <a:ea typeface="Calibri" panose="020F0502020204030204" pitchFamily="34" charset="0"/>
            </a:endParaRPr>
          </a:p>
          <a:p>
            <a:pPr>
              <a:spcBef>
                <a:spcPts val="0"/>
              </a:spcBef>
            </a:pPr>
            <a:endParaRPr lang="en-US" sz="1800" dirty="0">
              <a:effectLst/>
              <a:latin typeface="Calibri" panose="020F0502020204030204" pitchFamily="34" charset="0"/>
              <a:ea typeface="Calibri" panose="020F0502020204030204" pitchFamily="34" charset="0"/>
            </a:endParaRPr>
          </a:p>
          <a:p>
            <a:pPr>
              <a:spcBef>
                <a:spcPts val="0"/>
              </a:spcBef>
            </a:pPr>
            <a:r>
              <a:rPr lang="en-US" sz="1800" b="1" dirty="0">
                <a:effectLst/>
                <a:latin typeface="Calibri" panose="020F0502020204030204" pitchFamily="34" charset="0"/>
                <a:ea typeface="Calibri" panose="020F0502020204030204" pitchFamily="34" charset="0"/>
              </a:rPr>
              <a:t>Kathy Merritt</a:t>
            </a:r>
            <a:br>
              <a:rPr lang="en-US" sz="1800" b="1" dirty="0">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Senior VP, Radio Journalism and CSG Services, CPB</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hlinkClick r:id="rId4"/>
              </a:rPr>
              <a:t>kmerritt@cpb.org</a:t>
            </a:r>
            <a:br>
              <a:rPr lang="en-U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a:spcBef>
                <a:spcPts val="0"/>
              </a:spcBef>
            </a:pPr>
            <a:endParaRPr lang="en-US" sz="1800" b="1" dirty="0">
              <a:effectLst/>
              <a:latin typeface="Calibri" panose="020F0502020204030204" pitchFamily="34" charset="0"/>
              <a:ea typeface="Calibri" panose="020F0502020204030204" pitchFamily="34" charset="0"/>
            </a:endParaRPr>
          </a:p>
          <a:p>
            <a:pPr>
              <a:spcBef>
                <a:spcPts val="0"/>
              </a:spcBef>
            </a:pPr>
            <a:r>
              <a:rPr lang="en-US" sz="1800" b="1" dirty="0">
                <a:effectLst/>
                <a:latin typeface="Calibri" panose="020F0502020204030204" pitchFamily="34" charset="0"/>
                <a:ea typeface="Calibri" panose="020F0502020204030204" pitchFamily="34" charset="0"/>
              </a:rPr>
              <a:t>Sarah Morris</a:t>
            </a:r>
            <a:br>
              <a:rPr lang="en-US" sz="1800" b="1" dirty="0">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General Manager</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KCUR</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hlinkClick r:id="rId5"/>
              </a:rPr>
              <a:t>sarahm@kcur.org</a:t>
            </a:r>
            <a:endParaRPr lang="en-US" sz="1800" dirty="0">
              <a:effectLst/>
              <a:latin typeface="Calibri" panose="020F0502020204030204" pitchFamily="34" charset="0"/>
              <a:ea typeface="Calibri" panose="020F0502020204030204" pitchFamily="34" charset="0"/>
            </a:endParaRPr>
          </a:p>
          <a:p>
            <a:pPr>
              <a:spcBef>
                <a:spcPts val="0"/>
              </a:spcBef>
            </a:pPr>
            <a:br>
              <a:rPr lang="en-US" sz="1800" dirty="0">
                <a:effectLst/>
                <a:latin typeface="Calibri" panose="020F0502020204030204" pitchFamily="34" charset="0"/>
                <a:ea typeface="Calibri" panose="020F0502020204030204" pitchFamily="34" charset="0"/>
              </a:rPr>
            </a:br>
            <a:r>
              <a:rPr lang="en-US" sz="1800" b="1" dirty="0">
                <a:effectLst/>
                <a:latin typeface="Calibri" panose="020F0502020204030204" pitchFamily="34" charset="0"/>
                <a:ea typeface="Calibri" panose="020F0502020204030204" pitchFamily="34" charset="0"/>
              </a:rPr>
              <a:t>Meegan White</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Director</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Grant Center for Public Media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hlinkClick r:id="rId6"/>
              </a:rPr>
              <a:t>mwhite@apts.org</a:t>
            </a:r>
            <a:endParaRPr lang="en-US" sz="1800" dirty="0">
              <a:effectLst/>
              <a:latin typeface="Calibri" panose="020F0502020204030204" pitchFamily="34" charset="0"/>
              <a:ea typeface="Calibri" panose="020F0502020204030204" pitchFamily="34" charset="0"/>
            </a:endParaRPr>
          </a:p>
          <a:p>
            <a:pPr>
              <a:spcBef>
                <a:spcPts val="0"/>
              </a:spcBef>
            </a:pPr>
            <a:endParaRPr lang="en-US" sz="1800" dirty="0">
              <a:effectLst/>
              <a:latin typeface="Calibri" panose="020F0502020204030204" pitchFamily="34" charset="0"/>
              <a:ea typeface="Calibri" panose="020F0502020204030204" pitchFamily="34" charset="0"/>
            </a:endParaRPr>
          </a:p>
          <a:p>
            <a:pPr>
              <a:spcBef>
                <a:spcPts val="0"/>
              </a:spcBef>
            </a:pPr>
            <a:endParaRPr lang="en-US" sz="1800" dirty="0">
              <a:effectLst/>
              <a:latin typeface="Calibri" panose="020F0502020204030204" pitchFamily="34" charset="0"/>
              <a:ea typeface="Calibri" panose="020F0502020204030204" pitchFamily="34" charset="0"/>
            </a:endParaRPr>
          </a:p>
          <a:p>
            <a:pPr>
              <a:spcBef>
                <a:spcPts val="0"/>
              </a:spcBef>
            </a:pPr>
            <a:endParaRPr lang="en-US" sz="2133" dirty="0"/>
          </a:p>
          <a:p>
            <a:pPr>
              <a:spcBef>
                <a:spcPts val="0"/>
              </a:spcBef>
            </a:pPr>
            <a:endParaRPr lang="en-US" sz="2133" dirty="0"/>
          </a:p>
        </p:txBody>
      </p:sp>
    </p:spTree>
    <p:extLst>
      <p:ext uri="{BB962C8B-B14F-4D97-AF65-F5344CB8AC3E}">
        <p14:creationId xmlns:p14="http://schemas.microsoft.com/office/powerpoint/2010/main" val="264896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D8623-08BB-4ADD-A00B-5D089680E5A2}"/>
              </a:ext>
            </a:extLst>
          </p:cNvPr>
          <p:cNvSpPr>
            <a:spLocks noGrp="1"/>
          </p:cNvSpPr>
          <p:nvPr>
            <p:ph idx="1"/>
          </p:nvPr>
        </p:nvSpPr>
        <p:spPr>
          <a:xfrm>
            <a:off x="609600" y="2727506"/>
            <a:ext cx="10972800" cy="384170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lgn="l" rtl="0">
              <a:lnSpc>
                <a:spcPct val="115000"/>
              </a:lnSpc>
              <a:spcBef>
                <a:spcPts val="0"/>
              </a:spcBef>
              <a:spcAft>
                <a:spcPts val="0"/>
              </a:spcAft>
              <a:buClr>
                <a:schemeClr val="dk1"/>
              </a:buClr>
              <a:buSzPts val="1100"/>
              <a:buFont typeface="Arial"/>
              <a:buNone/>
            </a:pPr>
            <a:r>
              <a:rPr lang="en-US" sz="2400" dirty="0">
                <a:solidFill>
                  <a:schemeClr val="tx1"/>
                </a:solidFill>
                <a:ea typeface="Montserrat"/>
                <a:cs typeface="Montserrat"/>
                <a:sym typeface="Montserrat"/>
              </a:rPr>
              <a:t>•Searchable database of 500+ grants tailored specifically to public media</a:t>
            </a:r>
          </a:p>
          <a:p>
            <a:pPr marL="0" lvl="0" indent="0" algn="l" rtl="0">
              <a:lnSpc>
                <a:spcPct val="115000"/>
              </a:lnSpc>
              <a:spcBef>
                <a:spcPts val="0"/>
              </a:spcBef>
              <a:spcAft>
                <a:spcPts val="0"/>
              </a:spcAft>
              <a:buClr>
                <a:schemeClr val="dk1"/>
              </a:buClr>
              <a:buSzPts val="1100"/>
              <a:buFont typeface="Arial"/>
              <a:buNone/>
            </a:pPr>
            <a:r>
              <a:rPr lang="en-US" sz="2400" dirty="0">
                <a:solidFill>
                  <a:schemeClr val="tx1"/>
                </a:solidFill>
                <a:ea typeface="Montserrat"/>
                <a:cs typeface="Montserrat"/>
                <a:sym typeface="Montserrat"/>
              </a:rPr>
              <a:t>•Federal and foundation funding </a:t>
            </a:r>
          </a:p>
          <a:p>
            <a:pPr marL="0" lvl="0" indent="0" algn="l" rtl="0">
              <a:lnSpc>
                <a:spcPct val="115000"/>
              </a:lnSpc>
              <a:spcBef>
                <a:spcPts val="0"/>
              </a:spcBef>
              <a:spcAft>
                <a:spcPts val="0"/>
              </a:spcAft>
              <a:buClr>
                <a:schemeClr val="dk1"/>
              </a:buClr>
              <a:buSzPts val="1100"/>
              <a:buFont typeface="Arial"/>
              <a:buNone/>
            </a:pPr>
            <a:r>
              <a:rPr lang="en-US" sz="2400" dirty="0">
                <a:solidFill>
                  <a:schemeClr val="tx1"/>
                </a:solidFill>
                <a:ea typeface="Montserrat"/>
                <a:cs typeface="Montserrat"/>
                <a:sym typeface="Montserrat"/>
              </a:rPr>
              <a:t>•Timely alerts about new and upcoming grant opportunities</a:t>
            </a:r>
          </a:p>
          <a:p>
            <a:pPr marL="0" lvl="0" indent="0" algn="l" rtl="0">
              <a:lnSpc>
                <a:spcPct val="115000"/>
              </a:lnSpc>
              <a:spcBef>
                <a:spcPts val="0"/>
              </a:spcBef>
              <a:spcAft>
                <a:spcPts val="0"/>
              </a:spcAft>
              <a:buClr>
                <a:schemeClr val="dk1"/>
              </a:buClr>
              <a:buSzPts val="1100"/>
              <a:buFont typeface="Arial"/>
              <a:buNone/>
            </a:pPr>
            <a:r>
              <a:rPr lang="en-US" sz="2400" dirty="0">
                <a:solidFill>
                  <a:schemeClr val="tx1"/>
                </a:solidFill>
                <a:ea typeface="Montserrat"/>
                <a:cs typeface="Montserrat"/>
                <a:sym typeface="Montserrat"/>
              </a:rPr>
              <a:t>•Members only Roundup newsletter</a:t>
            </a:r>
          </a:p>
          <a:p>
            <a:pPr marL="0" lvl="0" indent="0" algn="l" rtl="0">
              <a:lnSpc>
                <a:spcPct val="115000"/>
              </a:lnSpc>
              <a:spcBef>
                <a:spcPts val="0"/>
              </a:spcBef>
              <a:spcAft>
                <a:spcPts val="0"/>
              </a:spcAft>
              <a:buClr>
                <a:schemeClr val="dk1"/>
              </a:buClr>
              <a:buSzPts val="1100"/>
              <a:buFont typeface="Arial"/>
              <a:buNone/>
            </a:pPr>
            <a:r>
              <a:rPr lang="en-US" sz="2400" dirty="0">
                <a:solidFill>
                  <a:schemeClr val="tx1"/>
                </a:solidFill>
                <a:ea typeface="Montserrat"/>
                <a:cs typeface="Montserrat"/>
                <a:sym typeface="Montserrat"/>
              </a:rPr>
              <a:t>•Custom prospect research</a:t>
            </a:r>
          </a:p>
          <a:p>
            <a:pPr marL="0" lvl="0" indent="0" algn="l" rtl="0">
              <a:lnSpc>
                <a:spcPct val="115000"/>
              </a:lnSpc>
              <a:spcBef>
                <a:spcPts val="0"/>
              </a:spcBef>
              <a:spcAft>
                <a:spcPts val="0"/>
              </a:spcAft>
              <a:buClr>
                <a:schemeClr val="dk1"/>
              </a:buClr>
              <a:buSzPts val="1100"/>
              <a:buFont typeface="Arial"/>
              <a:buNone/>
            </a:pPr>
            <a:r>
              <a:rPr lang="en-US" sz="2400" dirty="0">
                <a:solidFill>
                  <a:schemeClr val="tx1"/>
                </a:solidFill>
                <a:ea typeface="Montserrat"/>
                <a:cs typeface="Montserrat"/>
                <a:sym typeface="Montserrat"/>
              </a:rPr>
              <a:t>•One-on-one consultations</a:t>
            </a:r>
          </a:p>
          <a:p>
            <a:pPr indent="0">
              <a:lnSpc>
                <a:spcPct val="115000"/>
              </a:lnSpc>
              <a:spcBef>
                <a:spcPts val="0"/>
              </a:spcBef>
              <a:buClr>
                <a:schemeClr val="dk1"/>
              </a:buClr>
              <a:buSzPts val="1100"/>
              <a:buNone/>
            </a:pPr>
            <a:r>
              <a:rPr lang="en-US" sz="2400" dirty="0">
                <a:solidFill>
                  <a:schemeClr val="tx1"/>
                </a:solidFill>
                <a:ea typeface="Montserrat"/>
                <a:cs typeface="Montserrat"/>
                <a:sym typeface="Montserrat"/>
              </a:rPr>
              <a:t>•Quarterly check-ins on Zoom</a:t>
            </a:r>
          </a:p>
          <a:p>
            <a:pPr marL="0" indent="0">
              <a:lnSpc>
                <a:spcPct val="115000"/>
              </a:lnSpc>
              <a:spcBef>
                <a:spcPts val="0"/>
              </a:spcBef>
              <a:buClr>
                <a:schemeClr val="dk1"/>
              </a:buClr>
              <a:buSzPts val="1100"/>
              <a:buNone/>
            </a:pPr>
            <a:r>
              <a:rPr lang="en-US" sz="2400" dirty="0">
                <a:solidFill>
                  <a:schemeClr val="tx1"/>
                </a:solidFill>
                <a:ea typeface="Montserrat"/>
                <a:cs typeface="Montserrat"/>
                <a:sym typeface="Montserrat"/>
              </a:rPr>
              <a:t>•Support for development professionals new to public media</a:t>
            </a:r>
          </a:p>
          <a:p>
            <a:pPr marL="0" indent="0">
              <a:lnSpc>
                <a:spcPct val="115000"/>
              </a:lnSpc>
              <a:spcBef>
                <a:spcPts val="0"/>
              </a:spcBef>
              <a:buClr>
                <a:schemeClr val="dk1"/>
              </a:buClr>
              <a:buSzPts val="1100"/>
              <a:buNone/>
            </a:pPr>
            <a:r>
              <a:rPr lang="en-US" sz="2400" dirty="0">
                <a:solidFill>
                  <a:schemeClr val="tx1"/>
                </a:solidFill>
                <a:ea typeface="Montserrat"/>
                <a:cs typeface="Montserrat"/>
                <a:sym typeface="Montserrat"/>
              </a:rPr>
              <a:t>•And more!</a:t>
            </a:r>
          </a:p>
          <a:p>
            <a:endParaRPr lang="en-US" sz="2400" dirty="0">
              <a:solidFill>
                <a:schemeClr val="tx1"/>
              </a:solidFill>
            </a:endParaRPr>
          </a:p>
        </p:txBody>
      </p:sp>
      <p:sp>
        <p:nvSpPr>
          <p:cNvPr id="3" name="Title 2">
            <a:extLst>
              <a:ext uri="{FF2B5EF4-FFF2-40B4-BE49-F238E27FC236}">
                <a16:creationId xmlns:a16="http://schemas.microsoft.com/office/drawing/2014/main" id="{6245B029-4F50-4587-BD71-312C9CB90C4D}"/>
              </a:ext>
            </a:extLst>
          </p:cNvPr>
          <p:cNvSpPr>
            <a:spLocks noGrp="1"/>
          </p:cNvSpPr>
          <p:nvPr>
            <p:ph type="title"/>
          </p:nvPr>
        </p:nvSpPr>
        <p:spPr>
          <a:xfrm>
            <a:off x="609600" y="1377245"/>
            <a:ext cx="10723984" cy="1141180"/>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br>
              <a:rPr lang="en-US" dirty="0"/>
            </a:br>
            <a:br>
              <a:rPr lang="en-US" dirty="0"/>
            </a:br>
            <a:r>
              <a:rPr lang="en-US" dirty="0"/>
              <a:t>What We Offer:</a:t>
            </a:r>
          </a:p>
        </p:txBody>
      </p:sp>
      <p:pic>
        <p:nvPicPr>
          <p:cNvPr id="4" name="Google Shape;98;p18">
            <a:extLst>
              <a:ext uri="{FF2B5EF4-FFF2-40B4-BE49-F238E27FC236}">
                <a16:creationId xmlns:a16="http://schemas.microsoft.com/office/drawing/2014/main" id="{28B5EF8D-9094-84AB-1527-9855EA5F5213}"/>
              </a:ext>
            </a:extLst>
          </p:cNvPr>
          <p:cNvPicPr preferRelativeResize="0">
            <a:picLocks/>
          </p:cNvPicPr>
          <p:nvPr/>
        </p:nvPicPr>
        <p:blipFill>
          <a:blip r:embed="rId2">
            <a:alphaModFix/>
          </a:blip>
          <a:stretch>
            <a:fillRect/>
          </a:stretch>
        </p:blipFill>
        <p:spPr>
          <a:xfrm>
            <a:off x="2044439" y="634146"/>
            <a:ext cx="7672816" cy="1313689"/>
          </a:xfrm>
          <a:prstGeom prst="rect">
            <a:avLst/>
          </a:prstGeom>
          <a:noFill/>
          <a:ln>
            <a:noFill/>
          </a:ln>
        </p:spPr>
      </p:pic>
    </p:spTree>
    <p:extLst>
      <p:ext uri="{BB962C8B-B14F-4D97-AF65-F5344CB8AC3E}">
        <p14:creationId xmlns:p14="http://schemas.microsoft.com/office/powerpoint/2010/main" val="117553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5FB9B-90F0-59BF-D32A-AFD8C768BB47}"/>
              </a:ext>
            </a:extLst>
          </p:cNvPr>
          <p:cNvSpPr>
            <a:spLocks noGrp="1"/>
          </p:cNvSpPr>
          <p:nvPr>
            <p:ph idx="1"/>
          </p:nvPr>
        </p:nvSpPr>
        <p:spPr/>
        <p:txBody>
          <a:bodyPr/>
          <a:lstStyle/>
          <a:p>
            <a:r>
              <a:rPr lang="en-US" dirty="0">
                <a:solidFill>
                  <a:schemeClr val="tx1"/>
                </a:solidFill>
                <a:latin typeface="+mn-lt"/>
              </a:rPr>
              <a:t>Facebook Journalism Project (now Meta)</a:t>
            </a:r>
          </a:p>
          <a:p>
            <a:r>
              <a:rPr lang="en-US" dirty="0">
                <a:solidFill>
                  <a:schemeClr val="tx1"/>
                </a:solidFill>
                <a:latin typeface="+mn-lt"/>
              </a:rPr>
              <a:t>Google News Initiative</a:t>
            </a:r>
          </a:p>
          <a:p>
            <a:r>
              <a:rPr lang="en-US" dirty="0">
                <a:solidFill>
                  <a:schemeClr val="tx1"/>
                </a:solidFill>
                <a:latin typeface="+mn-lt"/>
              </a:rPr>
              <a:t>Pulitzer Center Environmental Journalism grants</a:t>
            </a:r>
          </a:p>
          <a:p>
            <a:r>
              <a:rPr lang="en-US" dirty="0">
                <a:solidFill>
                  <a:schemeClr val="tx1"/>
                </a:solidFill>
                <a:latin typeface="+mn-lt"/>
              </a:rPr>
              <a:t>Prospect research for funding a desk (health, education, etc.)</a:t>
            </a:r>
          </a:p>
          <a:p>
            <a:r>
              <a:rPr lang="en-US" dirty="0">
                <a:solidFill>
                  <a:schemeClr val="tx1"/>
                </a:solidFill>
                <a:latin typeface="+mn-lt"/>
              </a:rPr>
              <a:t>Strategy consultations for approach and sustainability</a:t>
            </a:r>
          </a:p>
          <a:p>
            <a:endParaRPr lang="en-US" dirty="0"/>
          </a:p>
        </p:txBody>
      </p:sp>
      <p:sp>
        <p:nvSpPr>
          <p:cNvPr id="3" name="Title 2">
            <a:extLst>
              <a:ext uri="{FF2B5EF4-FFF2-40B4-BE49-F238E27FC236}">
                <a16:creationId xmlns:a16="http://schemas.microsoft.com/office/drawing/2014/main" id="{3C92E517-599A-2A6A-E8EC-762D7D4B96A6}"/>
              </a:ext>
            </a:extLst>
          </p:cNvPr>
          <p:cNvSpPr>
            <a:spLocks noGrp="1"/>
          </p:cNvSpPr>
          <p:nvPr>
            <p:ph type="title"/>
          </p:nvPr>
        </p:nvSpPr>
        <p:spPr/>
        <p:txBody>
          <a:bodyPr/>
          <a:lstStyle/>
          <a:p>
            <a:pPr algn="ctr"/>
            <a:r>
              <a:rPr lang="en-US" dirty="0">
                <a:latin typeface="+mj-lt"/>
              </a:rPr>
              <a:t>Connecting Stations with </a:t>
            </a:r>
            <a:br>
              <a:rPr lang="en-US" dirty="0">
                <a:latin typeface="+mj-lt"/>
              </a:rPr>
            </a:br>
            <a:r>
              <a:rPr lang="en-US" dirty="0">
                <a:latin typeface="+mj-lt"/>
              </a:rPr>
              <a:t>Funding Opportunities for Journalism</a:t>
            </a:r>
          </a:p>
        </p:txBody>
      </p:sp>
    </p:spTree>
    <p:extLst>
      <p:ext uri="{BB962C8B-B14F-4D97-AF65-F5344CB8AC3E}">
        <p14:creationId xmlns:p14="http://schemas.microsoft.com/office/powerpoint/2010/main" val="55198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2BC2B3-D315-4BC1-B948-687EAB1AEFFF}"/>
              </a:ext>
            </a:extLst>
          </p:cNvPr>
          <p:cNvSpPr>
            <a:spLocks noGrp="1"/>
          </p:cNvSpPr>
          <p:nvPr>
            <p:ph sz="half" idx="1"/>
          </p:nvPr>
        </p:nvSpPr>
        <p:spPr>
          <a:xfrm>
            <a:off x="460309" y="1607276"/>
            <a:ext cx="5387037" cy="4444069"/>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95288" lvl="0" indent="-380990" algn="l" rtl="0">
              <a:lnSpc>
                <a:spcPct val="150000"/>
              </a:lnSpc>
              <a:spcBef>
                <a:spcPts val="0"/>
              </a:spcBef>
              <a:spcAft>
                <a:spcPts val="0"/>
              </a:spcAft>
              <a:buClr>
                <a:srgbClr val="2E3192"/>
              </a:buClr>
              <a:buSzPts val="1800"/>
              <a:buFont typeface="Arial" panose="020B0604020202020204" pitchFamily="34" charset="0"/>
              <a:buChar char="•"/>
            </a:pPr>
            <a:r>
              <a:rPr lang="en-US" dirty="0">
                <a:solidFill>
                  <a:schemeClr val="tx1"/>
                </a:solidFill>
                <a:ea typeface="Montserrat"/>
                <a:cs typeface="Montserrat"/>
                <a:sym typeface="Montserrat"/>
              </a:rPr>
              <a:t>Contact Meegan White (</a:t>
            </a:r>
            <a:r>
              <a:rPr lang="en-US" dirty="0">
                <a:solidFill>
                  <a:schemeClr val="tx1"/>
                </a:solidFill>
                <a:ea typeface="Montserrat"/>
                <a:cs typeface="Montserrat"/>
                <a:sym typeface="Montserrat"/>
                <a:hlinkClick r:id="rId2"/>
              </a:rPr>
              <a:t>mwhite@apts.org</a:t>
            </a:r>
            <a:r>
              <a:rPr lang="en-US" dirty="0">
                <a:solidFill>
                  <a:schemeClr val="tx1"/>
                </a:solidFill>
                <a:ea typeface="Montserrat"/>
                <a:cs typeface="Montserrat"/>
                <a:sym typeface="Montserrat"/>
              </a:rPr>
              <a:t>) to set up an online tour for your team</a:t>
            </a:r>
            <a:br>
              <a:rPr lang="en-US" dirty="0">
                <a:solidFill>
                  <a:schemeClr val="tx1"/>
                </a:solidFill>
                <a:ea typeface="Montserrat"/>
                <a:cs typeface="Montserrat"/>
                <a:sym typeface="Montserrat"/>
              </a:rPr>
            </a:br>
            <a:endParaRPr lang="en-US" dirty="0">
              <a:solidFill>
                <a:schemeClr val="tx1"/>
              </a:solidFill>
              <a:ea typeface="Montserrat"/>
              <a:cs typeface="Montserrat"/>
              <a:sym typeface="Montserrat"/>
            </a:endParaRPr>
          </a:p>
          <a:p>
            <a:pPr marL="495288" indent="-380990">
              <a:lnSpc>
                <a:spcPct val="150000"/>
              </a:lnSpc>
              <a:spcBef>
                <a:spcPts val="0"/>
              </a:spcBef>
              <a:buClr>
                <a:srgbClr val="2E3192"/>
              </a:buClr>
              <a:buSzPts val="1800"/>
              <a:buFont typeface="Arial" panose="020B0604020202020204" pitchFamily="34" charset="0"/>
              <a:buChar char="•"/>
            </a:pPr>
            <a:r>
              <a:rPr lang="en-US" dirty="0">
                <a:solidFill>
                  <a:schemeClr val="tx1"/>
                </a:solidFill>
                <a:ea typeface="Montserrat"/>
                <a:cs typeface="Montserrat"/>
                <a:sym typeface="Montserrat"/>
              </a:rPr>
              <a:t>Annual fee: $2,900 </a:t>
            </a:r>
          </a:p>
          <a:p>
            <a:pPr marL="495288" lvl="0" indent="-380990" algn="l" rtl="0">
              <a:lnSpc>
                <a:spcPct val="150000"/>
              </a:lnSpc>
              <a:spcBef>
                <a:spcPts val="0"/>
              </a:spcBef>
              <a:spcAft>
                <a:spcPts val="0"/>
              </a:spcAft>
              <a:buClr>
                <a:srgbClr val="2E3192"/>
              </a:buClr>
              <a:buSzPts val="1800"/>
              <a:buFont typeface="Arial" panose="020B0604020202020204" pitchFamily="34" charset="0"/>
              <a:buChar char="•"/>
            </a:pPr>
            <a:endParaRPr lang="en-US" dirty="0">
              <a:ea typeface="Montserrat"/>
              <a:cs typeface="Montserrat"/>
              <a:sym typeface="Montserrat"/>
            </a:endParaRPr>
          </a:p>
          <a:p>
            <a:pPr marL="114298" lvl="0" algn="l" rtl="0">
              <a:lnSpc>
                <a:spcPct val="150000"/>
              </a:lnSpc>
              <a:spcBef>
                <a:spcPts val="0"/>
              </a:spcBef>
              <a:spcAft>
                <a:spcPts val="0"/>
              </a:spcAft>
              <a:buClr>
                <a:srgbClr val="2E3192"/>
              </a:buClr>
              <a:buSzPts val="1800"/>
            </a:pPr>
            <a:r>
              <a:rPr lang="en-US" dirty="0">
                <a:ea typeface="Montserrat"/>
                <a:cs typeface="Montserrat"/>
                <a:sym typeface="Montserrat"/>
                <a:hlinkClick r:id="rId3"/>
              </a:rPr>
              <a:t>www.</a:t>
            </a:r>
            <a:r>
              <a:rPr lang="en-US" dirty="0">
                <a:solidFill>
                  <a:schemeClr val="tx1"/>
                </a:solidFill>
                <a:ea typeface="Montserrat"/>
                <a:cs typeface="Montserrat"/>
                <a:sym typeface="Montserrat"/>
                <a:hlinkClick r:id="rId3"/>
              </a:rPr>
              <a:t>apts.org/grantcenter/signup</a:t>
            </a:r>
            <a:br>
              <a:rPr lang="en-US" sz="1867" b="1" dirty="0">
                <a:solidFill>
                  <a:schemeClr val="tx1"/>
                </a:solidFill>
                <a:latin typeface="Montserrat"/>
                <a:ea typeface="Montserrat"/>
                <a:cs typeface="Montserrat"/>
                <a:sym typeface="Montserrat"/>
              </a:rPr>
            </a:br>
            <a:br>
              <a:rPr lang="en-US" sz="1867" b="1" dirty="0">
                <a:solidFill>
                  <a:schemeClr val="tx1"/>
                </a:solidFill>
                <a:latin typeface="Montserrat"/>
                <a:ea typeface="Montserrat"/>
                <a:cs typeface="Montserrat"/>
                <a:sym typeface="Montserrat"/>
              </a:rPr>
            </a:br>
            <a:endParaRPr lang="en-US" sz="1867" b="1" dirty="0">
              <a:solidFill>
                <a:schemeClr val="tx1"/>
              </a:solidFill>
              <a:latin typeface="Montserrat"/>
              <a:ea typeface="Montserrat"/>
              <a:cs typeface="Montserrat"/>
              <a:sym typeface="Montserrat"/>
            </a:endParaRPr>
          </a:p>
          <a:p>
            <a:endParaRPr lang="en-US" sz="1867" dirty="0">
              <a:solidFill>
                <a:schemeClr val="tx1"/>
              </a:solidFill>
            </a:endParaRPr>
          </a:p>
        </p:txBody>
      </p:sp>
      <p:sp>
        <p:nvSpPr>
          <p:cNvPr id="4" name="Content Placeholder 3">
            <a:extLst>
              <a:ext uri="{FF2B5EF4-FFF2-40B4-BE49-F238E27FC236}">
                <a16:creationId xmlns:a16="http://schemas.microsoft.com/office/drawing/2014/main" id="{7943D59D-8D45-4848-8E7A-74758DD1CE1E}"/>
              </a:ext>
            </a:extLst>
          </p:cNvPr>
          <p:cNvSpPr>
            <a:spLocks noGrp="1"/>
          </p:cNvSpPr>
          <p:nvPr>
            <p:ph sz="half" idx="4294967295"/>
          </p:nvPr>
        </p:nvSpPr>
        <p:spPr>
          <a:xfrm>
            <a:off x="10160000" y="6858000"/>
            <a:ext cx="1955800" cy="93133"/>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dirty="0"/>
          </a:p>
        </p:txBody>
      </p:sp>
      <p:sp>
        <p:nvSpPr>
          <p:cNvPr id="5" name="Content Placeholder 4">
            <a:extLst>
              <a:ext uri="{FF2B5EF4-FFF2-40B4-BE49-F238E27FC236}">
                <a16:creationId xmlns:a16="http://schemas.microsoft.com/office/drawing/2014/main" id="{7B4572F4-8C1A-4452-8011-D4FF6CF6E0C4}"/>
              </a:ext>
            </a:extLst>
          </p:cNvPr>
          <p:cNvSpPr>
            <a:spLocks noGrp="1"/>
          </p:cNvSpPr>
          <p:nvPr>
            <p:ph sz="half" idx="4294967295"/>
          </p:nvPr>
        </p:nvSpPr>
        <p:spPr>
          <a:xfrm>
            <a:off x="7440706" y="2422862"/>
            <a:ext cx="3161553" cy="442257"/>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dirty="0"/>
          </a:p>
        </p:txBody>
      </p:sp>
      <p:sp>
        <p:nvSpPr>
          <p:cNvPr id="6" name="Title 5">
            <a:extLst>
              <a:ext uri="{FF2B5EF4-FFF2-40B4-BE49-F238E27FC236}">
                <a16:creationId xmlns:a16="http://schemas.microsoft.com/office/drawing/2014/main" id="{C1D960A5-4C4A-4CFB-BE6D-332FE1ACD87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dirty="0">
                <a:latin typeface="+mj-lt"/>
              </a:rPr>
              <a:t>Join the Grant Center Today</a:t>
            </a:r>
          </a:p>
        </p:txBody>
      </p:sp>
      <p:pic>
        <p:nvPicPr>
          <p:cNvPr id="7" name="Google Shape;120;p21">
            <a:extLst>
              <a:ext uri="{FF2B5EF4-FFF2-40B4-BE49-F238E27FC236}">
                <a16:creationId xmlns:a16="http://schemas.microsoft.com/office/drawing/2014/main" id="{B2192507-5A77-4A79-9AD0-FEAEC56AE1CD}"/>
              </a:ext>
            </a:extLst>
          </p:cNvPr>
          <p:cNvPicPr preferRelativeResize="0">
            <a:picLocks noGrp="1"/>
          </p:cNvPicPr>
          <p:nvPr>
            <p:ph sz="half" idx="2"/>
          </p:nvPr>
        </p:nvPicPr>
        <p:blipFill>
          <a:blip r:embed="rId4">
            <a:alphaModFix/>
          </a:blip>
          <a:stretch>
            <a:fillRect/>
          </a:stretch>
        </p:blipFill>
        <p:spPr>
          <a:xfrm>
            <a:off x="6693646" y="1290991"/>
            <a:ext cx="4655671" cy="3434852"/>
          </a:xfrm>
          <a:prstGeom prst="rect">
            <a:avLst/>
          </a:prstGeom>
          <a:noFill/>
          <a:ln>
            <a:noFill/>
          </a:ln>
        </p:spPr>
      </p:pic>
    </p:spTree>
    <p:extLst>
      <p:ext uri="{BB962C8B-B14F-4D97-AF65-F5344CB8AC3E}">
        <p14:creationId xmlns:p14="http://schemas.microsoft.com/office/powerpoint/2010/main" val="39214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0778" y="4379495"/>
            <a:ext cx="7279383" cy="2946157"/>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b="1" dirty="0">
                <a:latin typeface="+mj-lt"/>
              </a:rPr>
              <a:t>Kathy Merritt</a:t>
            </a:r>
          </a:p>
          <a:p>
            <a:pPr algn="ctr"/>
            <a:r>
              <a:rPr lang="en-US" dirty="0"/>
              <a:t>Senior VP, Radio Journalism and CSG Services</a:t>
            </a:r>
          </a:p>
          <a:p>
            <a:pPr algn="ctr"/>
            <a:r>
              <a:rPr lang="en-US" dirty="0"/>
              <a:t>Corporation for Public Broadcasting</a:t>
            </a:r>
          </a:p>
        </p:txBody>
      </p:sp>
      <p:pic>
        <p:nvPicPr>
          <p:cNvPr id="5" name="Picture 4" descr="A person wearing glasses and a scarf&#10;&#10;Description automatically generated with low confidence">
            <a:extLst>
              <a:ext uri="{FF2B5EF4-FFF2-40B4-BE49-F238E27FC236}">
                <a16:creationId xmlns:a16="http://schemas.microsoft.com/office/drawing/2014/main" id="{D1EC847F-4F6C-F78E-AF24-43F7559CD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789" y="769620"/>
            <a:ext cx="3097363" cy="3152673"/>
          </a:xfrm>
          <a:prstGeom prst="rect">
            <a:avLst/>
          </a:prstGeom>
        </p:spPr>
      </p:pic>
    </p:spTree>
    <p:extLst>
      <p:ext uri="{BB962C8B-B14F-4D97-AF65-F5344CB8AC3E}">
        <p14:creationId xmlns:p14="http://schemas.microsoft.com/office/powerpoint/2010/main" val="392656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2568" y="4295274"/>
            <a:ext cx="7279383" cy="2717080"/>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b="1" dirty="0">
                <a:latin typeface="+mj-lt"/>
              </a:rPr>
              <a:t>Sarah Morris</a:t>
            </a:r>
          </a:p>
          <a:p>
            <a:pPr algn="ctr"/>
            <a:r>
              <a:rPr lang="en-US" dirty="0"/>
              <a:t>General Manager</a:t>
            </a:r>
          </a:p>
          <a:p>
            <a:pPr algn="ctr"/>
            <a:r>
              <a:rPr lang="en-US" dirty="0"/>
              <a:t>KCUR (Kansas City)</a:t>
            </a:r>
          </a:p>
        </p:txBody>
      </p:sp>
      <p:pic>
        <p:nvPicPr>
          <p:cNvPr id="5" name="Picture 4" descr="A picture containing person, wall, indoor, glasses&#10;&#10;Description automatically generated">
            <a:extLst>
              <a:ext uri="{FF2B5EF4-FFF2-40B4-BE49-F238E27FC236}">
                <a16:creationId xmlns:a16="http://schemas.microsoft.com/office/drawing/2014/main" id="{3971BA8E-0F00-030C-A563-66370CFC6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749" y="840146"/>
            <a:ext cx="3961581" cy="2867644"/>
          </a:xfrm>
          <a:prstGeom prst="rect">
            <a:avLst/>
          </a:prstGeom>
        </p:spPr>
      </p:pic>
    </p:spTree>
    <p:extLst>
      <p:ext uri="{BB962C8B-B14F-4D97-AF65-F5344CB8AC3E}">
        <p14:creationId xmlns:p14="http://schemas.microsoft.com/office/powerpoint/2010/main" val="45316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2654" y="4283242"/>
            <a:ext cx="7279383" cy="2975033"/>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dirty="0">
                <a:latin typeface="+mj-lt"/>
              </a:rPr>
              <a:t>Amy Davis</a:t>
            </a:r>
          </a:p>
          <a:p>
            <a:pPr algn="ctr"/>
            <a:r>
              <a:rPr lang="en-US" sz="2400" dirty="0"/>
              <a:t>Director of Foundation Relations &amp; Grants</a:t>
            </a:r>
          </a:p>
          <a:p>
            <a:pPr algn="ctr"/>
            <a:r>
              <a:rPr lang="en-US" dirty="0"/>
              <a:t>WABE (Atlanta)</a:t>
            </a:r>
          </a:p>
          <a:p>
            <a:endParaRPr lang="en-US" dirty="0"/>
          </a:p>
        </p:txBody>
      </p:sp>
      <p:pic>
        <p:nvPicPr>
          <p:cNvPr id="5" name="Picture 4" descr="A person with long hair smiling&#10;&#10;Description automatically generated with low confidence">
            <a:extLst>
              <a:ext uri="{FF2B5EF4-FFF2-40B4-BE49-F238E27FC236}">
                <a16:creationId xmlns:a16="http://schemas.microsoft.com/office/drawing/2014/main" id="{6131C436-2767-F907-5AF7-7F611862D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012" y="842210"/>
            <a:ext cx="5281863" cy="2971048"/>
          </a:xfrm>
          <a:prstGeom prst="rect">
            <a:avLst/>
          </a:prstGeom>
        </p:spPr>
      </p:pic>
    </p:spTree>
    <p:extLst>
      <p:ext uri="{BB962C8B-B14F-4D97-AF65-F5344CB8AC3E}">
        <p14:creationId xmlns:p14="http://schemas.microsoft.com/office/powerpoint/2010/main" val="151561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0250" y="4173548"/>
            <a:ext cx="7279383" cy="2946157"/>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b="1" dirty="0">
                <a:latin typeface="+mj-lt"/>
              </a:rPr>
              <a:t>Kate Burnie</a:t>
            </a:r>
          </a:p>
          <a:p>
            <a:pPr algn="ctr"/>
            <a:r>
              <a:rPr lang="en-US" dirty="0"/>
              <a:t>Grants and Major Gifts Officer</a:t>
            </a:r>
          </a:p>
          <a:p>
            <a:pPr algn="ctr"/>
            <a:r>
              <a:rPr lang="en-US" dirty="0"/>
              <a:t>North Carolina Public Radio</a:t>
            </a:r>
          </a:p>
          <a:p>
            <a:endParaRPr lang="en-US" dirty="0"/>
          </a:p>
        </p:txBody>
      </p:sp>
      <p:pic>
        <p:nvPicPr>
          <p:cNvPr id="7" name="Picture 6" descr="A person wearing glasses&#10;&#10;Description automatically generated with low confidence">
            <a:extLst>
              <a:ext uri="{FF2B5EF4-FFF2-40B4-BE49-F238E27FC236}">
                <a16:creationId xmlns:a16="http://schemas.microsoft.com/office/drawing/2014/main" id="{56AF9F60-3862-7BCE-4B24-FECB04F1F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976" y="819524"/>
            <a:ext cx="3121856" cy="3121856"/>
          </a:xfrm>
          <a:prstGeom prst="rect">
            <a:avLst/>
          </a:prstGeom>
        </p:spPr>
      </p:pic>
    </p:spTree>
    <p:extLst>
      <p:ext uri="{BB962C8B-B14F-4D97-AF65-F5344CB8AC3E}">
        <p14:creationId xmlns:p14="http://schemas.microsoft.com/office/powerpoint/2010/main" val="2034424612"/>
      </p:ext>
    </p:extLst>
  </p:cSld>
  <p:clrMapOvr>
    <a:masterClrMapping/>
  </p:clrMapOvr>
</p:sld>
</file>

<file path=ppt/theme/theme1.xml><?xml version="1.0" encoding="utf-8"?>
<a:theme xmlns:a="http://schemas.openxmlformats.org/drawingml/2006/main" name="Parce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PMDMC_2014_Template">
  <a:themeElements>
    <a:clrScheme name="Custom 2">
      <a:dk1>
        <a:srgbClr val="09145A"/>
      </a:dk1>
      <a:lt1>
        <a:srgbClr val="FFFFFF"/>
      </a:lt1>
      <a:dk2>
        <a:srgbClr val="09145A"/>
      </a:dk2>
      <a:lt2>
        <a:srgbClr val="C9C0B6"/>
      </a:lt2>
      <a:accent1>
        <a:srgbClr val="2537C4"/>
      </a:accent1>
      <a:accent2>
        <a:srgbClr val="C9C0B6"/>
      </a:accent2>
      <a:accent3>
        <a:srgbClr val="09145A"/>
      </a:accent3>
      <a:accent4>
        <a:srgbClr val="00B5C4"/>
      </a:accent4>
      <a:accent5>
        <a:srgbClr val="FF4281"/>
      </a:accent5>
      <a:accent6>
        <a:srgbClr val="FFFFFF"/>
      </a:accent6>
      <a:hlink>
        <a:srgbClr val="2537C4"/>
      </a:hlink>
      <a:folHlink>
        <a:srgbClr val="09145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6"/>
          </a:solidFill>
        </a:ln>
      </a:spPr>
      <a:bodyPr/>
      <a:lstStyle/>
      <a:style>
        <a:lnRef idx="1">
          <a:schemeClr val="accent6"/>
        </a:lnRef>
        <a:fillRef idx="0">
          <a:schemeClr val="accent6"/>
        </a:fillRef>
        <a:effectRef idx="0">
          <a:schemeClr val="accent6"/>
        </a:effectRef>
        <a:fontRef idx="minor">
          <a:schemeClr val="tx1"/>
        </a:fontRef>
      </a:style>
    </a:lnDef>
  </a:objectDefaults>
  <a:extraClrSchemeLst/>
</a:theme>
</file>

<file path=ppt/theme/theme3.xml><?xml version="1.0" encoding="utf-8"?>
<a:theme xmlns:a="http://schemas.openxmlformats.org/drawingml/2006/main" name="PMDMC_2014_Template">
  <a:themeElements>
    <a:clrScheme name="PMDMC22">
      <a:dk1>
        <a:srgbClr val="09145A"/>
      </a:dk1>
      <a:lt1>
        <a:srgbClr val="FFFFFF"/>
      </a:lt1>
      <a:dk2>
        <a:srgbClr val="09145A"/>
      </a:dk2>
      <a:lt2>
        <a:srgbClr val="C9C0B6"/>
      </a:lt2>
      <a:accent1>
        <a:srgbClr val="2638C3"/>
      </a:accent1>
      <a:accent2>
        <a:srgbClr val="719FB5"/>
      </a:accent2>
      <a:accent3>
        <a:srgbClr val="24639F"/>
      </a:accent3>
      <a:accent4>
        <a:srgbClr val="6CBCE7"/>
      </a:accent4>
      <a:accent5>
        <a:srgbClr val="EE3416"/>
      </a:accent5>
      <a:accent6>
        <a:srgbClr val="FFFFFF"/>
      </a:accent6>
      <a:hlink>
        <a:srgbClr val="2638C3"/>
      </a:hlink>
      <a:folHlink>
        <a:srgbClr val="09145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6"/>
          </a:solidFill>
        </a:ln>
      </a:spPr>
      <a:bodyPr/>
      <a:lstStyle/>
      <a:style>
        <a:lnRef idx="1">
          <a:schemeClr val="accent6"/>
        </a:lnRef>
        <a:fillRef idx="0">
          <a:schemeClr val="accent6"/>
        </a:fillRef>
        <a:effectRef idx="0">
          <a:schemeClr val="accent6"/>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1174</TotalTime>
  <Words>1416</Words>
  <Application>Microsoft Office PowerPoint</Application>
  <PresentationFormat>Widescreen</PresentationFormat>
  <Paragraphs>178</Paragraphs>
  <Slides>24</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Calibri</vt:lpstr>
      <vt:lpstr>Cambria</vt:lpstr>
      <vt:lpstr>Century Gothic</vt:lpstr>
      <vt:lpstr>Corbel</vt:lpstr>
      <vt:lpstr>Franklin Gothic Book</vt:lpstr>
      <vt:lpstr>Franklin Gothic Medium</vt:lpstr>
      <vt:lpstr>Montserrat</vt:lpstr>
      <vt:lpstr>Parcel</vt:lpstr>
      <vt:lpstr>PMDMC_2014_Template</vt:lpstr>
      <vt:lpstr>PMDMC_2014_Template</vt:lpstr>
      <vt:lpstr>Journalism Funding Through Partnerships</vt:lpstr>
      <vt:lpstr>A partnership between:</vt:lpstr>
      <vt:lpstr>  What We Offer:</vt:lpstr>
      <vt:lpstr>Connecting Stations with  Funding Opportunities for Journalism</vt:lpstr>
      <vt:lpstr>Join the Grant Center Today</vt:lpstr>
      <vt:lpstr>PowerPoint Presentation</vt:lpstr>
      <vt:lpstr>PowerPoint Presentation</vt:lpstr>
      <vt:lpstr>PowerPoint Presentation</vt:lpstr>
      <vt:lpstr>PowerPoint Presentation</vt:lpstr>
      <vt:lpstr>Journalism grants</vt:lpstr>
      <vt:lpstr>PowerPoint Presentation</vt:lpstr>
      <vt:lpstr>PowerPoint Presentation</vt:lpstr>
      <vt:lpstr>PowerPoint Presentation</vt:lpstr>
      <vt:lpstr>PowerPoint Presentation</vt:lpstr>
      <vt:lpstr>PowerPoint Presentation</vt:lpstr>
      <vt:lpstr>Journalism collaboration</vt:lpstr>
      <vt:lpstr>PowerPoint Presentation</vt:lpstr>
      <vt:lpstr>PowerPoint Presentation</vt:lpstr>
      <vt:lpstr>Kathy Merritt svp, Journalism, Radio &amp;      csg services kmerritt@cpb.org  Joy Lin VP, Journalism jlin@cpb.org </vt:lpstr>
      <vt:lpstr>PowerPoint Presentation</vt:lpstr>
      <vt:lpstr>PowerPoint Presentation</vt:lpstr>
      <vt:lpstr>PowerPoint Presentation</vt:lpstr>
      <vt:lpstr>PowerPoint Presentation</vt:lpstr>
      <vt:lpstr>Speaker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Journalism grants</dc:title>
  <dc:creator>Merritt, Kathy</dc:creator>
  <cp:lastModifiedBy>Meegan White</cp:lastModifiedBy>
  <cp:revision>24</cp:revision>
  <dcterms:created xsi:type="dcterms:W3CDTF">2022-07-05T19:56:05Z</dcterms:created>
  <dcterms:modified xsi:type="dcterms:W3CDTF">2022-07-18T15:58:21Z</dcterms:modified>
</cp:coreProperties>
</file>